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9" r:id="rId2"/>
  </p:sldMasterIdLst>
  <p:notesMasterIdLst>
    <p:notesMasterId r:id="rId25"/>
  </p:notesMasterIdLst>
  <p:handoutMasterIdLst>
    <p:handoutMasterId r:id="rId26"/>
  </p:handoutMasterIdLst>
  <p:sldIdLst>
    <p:sldId id="434" r:id="rId3"/>
    <p:sldId id="452" r:id="rId4"/>
    <p:sldId id="446" r:id="rId5"/>
    <p:sldId id="447" r:id="rId6"/>
    <p:sldId id="577" r:id="rId7"/>
    <p:sldId id="583" r:id="rId8"/>
    <p:sldId id="451" r:id="rId9"/>
    <p:sldId id="448" r:id="rId10"/>
    <p:sldId id="449" r:id="rId11"/>
    <p:sldId id="450" r:id="rId12"/>
    <p:sldId id="440" r:id="rId13"/>
    <p:sldId id="441" r:id="rId14"/>
    <p:sldId id="380" r:id="rId15"/>
    <p:sldId id="379" r:id="rId16"/>
    <p:sldId id="442" r:id="rId17"/>
    <p:sldId id="387" r:id="rId18"/>
    <p:sldId id="443" r:id="rId19"/>
    <p:sldId id="444" r:id="rId20"/>
    <p:sldId id="445" r:id="rId21"/>
    <p:sldId id="563" r:id="rId22"/>
    <p:sldId id="582" r:id="rId23"/>
    <p:sldId id="413" r:id="rId24"/>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27" autoAdjust="0"/>
    <p:restoredTop sz="90280" autoAdjust="0"/>
  </p:normalViewPr>
  <p:slideViewPr>
    <p:cSldViewPr snapToGrid="0" showGuides="1">
      <p:cViewPr varScale="1">
        <p:scale>
          <a:sx n="118" d="100"/>
          <a:sy n="118" d="100"/>
        </p:scale>
        <p:origin x="1352" y="192"/>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err="1">
                <a:cs typeface="Arial"/>
              </a:rPr>
              <a:t>Produkt</a:t>
            </a:r>
            <a:r>
              <a:rPr lang="en-US" dirty="0">
                <a:cs typeface="Arial"/>
              </a:rPr>
              <a:t>:</a:t>
            </a:r>
          </a:p>
          <a:p>
            <a:pPr marL="285750" indent="-285750">
              <a:buFont typeface="Arial" panose="020B0604020202020204" pitchFamily="34" charset="0"/>
              <a:buChar char="•"/>
            </a:pPr>
            <a:r>
              <a:rPr lang="en-US" dirty="0">
                <a:cs typeface="Arial"/>
              </a:rPr>
              <a:t>Top eCommerce solution</a:t>
            </a:r>
          </a:p>
          <a:p>
            <a:endParaRPr lang="en-US" dirty="0">
              <a:cs typeface="Arial"/>
            </a:endParaRPr>
          </a:p>
          <a:p>
            <a:r>
              <a:rPr lang="en-US" dirty="0" err="1">
                <a:cs typeface="Arial"/>
              </a:rPr>
              <a:t>Jesteśmy</a:t>
            </a:r>
            <a:r>
              <a:rPr lang="en-US" dirty="0">
                <a:cs typeface="Arial"/>
              </a:rPr>
              <a:t> </a:t>
            </a:r>
            <a:r>
              <a:rPr lang="en-US" dirty="0" err="1">
                <a:cs typeface="Arial"/>
              </a:rPr>
              <a:t>labsem</a:t>
            </a:r>
            <a:endParaRPr lang="en-US" dirty="0">
              <a:cs typeface="Arial"/>
            </a:endParaRPr>
          </a:p>
          <a:p>
            <a:pPr marL="285750" indent="-285750">
              <a:buFont typeface="Arial" panose="020B0604020202020204" pitchFamily="34" charset="0"/>
              <a:buChar char="•"/>
            </a:pPr>
            <a:r>
              <a:rPr lang="en-US" dirty="0">
                <a:cs typeface="Arial"/>
              </a:rPr>
              <a:t>350 </a:t>
            </a:r>
            <a:r>
              <a:rPr lang="en-US" dirty="0" err="1">
                <a:cs typeface="Arial"/>
              </a:rPr>
              <a:t>pracowników</a:t>
            </a:r>
            <a:r>
              <a:rPr lang="en-US" dirty="0">
                <a:cs typeface="Arial"/>
              </a:rPr>
              <a:t> - </a:t>
            </a:r>
            <a:r>
              <a:rPr lang="en-US" dirty="0" err="1">
                <a:cs typeface="Arial"/>
              </a:rPr>
              <a:t>biuro</a:t>
            </a:r>
            <a:r>
              <a:rPr lang="en-US" dirty="0">
                <a:cs typeface="Arial"/>
              </a:rPr>
              <a:t> </a:t>
            </a:r>
            <a:r>
              <a:rPr lang="en-US" dirty="0" err="1">
                <a:cs typeface="Arial"/>
              </a:rPr>
              <a:t>inżynierskie</a:t>
            </a:r>
            <a:r>
              <a:rPr lang="en-US" dirty="0">
                <a:cs typeface="Arial"/>
              </a:rPr>
              <a:t>, 80% to </a:t>
            </a:r>
            <a:r>
              <a:rPr lang="en-US" dirty="0" err="1">
                <a:cs typeface="Arial"/>
              </a:rPr>
              <a:t>programiści</a:t>
            </a:r>
            <a:endParaRPr lang="en-US" dirty="0">
              <a:cs typeface="Arial"/>
            </a:endParaRPr>
          </a:p>
          <a:p>
            <a:pPr marL="285750" indent="-285750">
              <a:buFont typeface="Arial" panose="020B0604020202020204" pitchFamily="34" charset="0"/>
              <a:buChar char="•"/>
            </a:pPr>
            <a:r>
              <a:rPr lang="en-US" dirty="0" err="1">
                <a:cs typeface="Arial"/>
              </a:rPr>
              <a:t>Najlepszy</a:t>
            </a:r>
            <a:r>
              <a:rPr lang="en-US" dirty="0">
                <a:cs typeface="Arial"/>
              </a:rPr>
              <a:t> </a:t>
            </a:r>
            <a:r>
              <a:rPr lang="en-US" dirty="0" err="1">
                <a:cs typeface="Arial"/>
              </a:rPr>
              <a:t>pracodawca</a:t>
            </a:r>
            <a:r>
              <a:rPr lang="en-US" dirty="0">
                <a:cs typeface="Arial"/>
              </a:rPr>
              <a:t> 2017</a:t>
            </a:r>
          </a:p>
          <a:p>
            <a:endParaRPr lang="en-US" dirty="0">
              <a:cs typeface="Arial"/>
            </a:endParaRPr>
          </a:p>
          <a:p>
            <a:r>
              <a:rPr lang="en-US" dirty="0" err="1">
                <a:cs typeface="Arial"/>
              </a:rPr>
              <a:t>Dobre</a:t>
            </a:r>
            <a:r>
              <a:rPr lang="en-US" dirty="0">
                <a:cs typeface="Arial"/>
              </a:rPr>
              <a:t> </a:t>
            </a:r>
            <a:r>
              <a:rPr lang="en-US" dirty="0" err="1">
                <a:cs typeface="Arial"/>
              </a:rPr>
              <a:t>strony</a:t>
            </a:r>
            <a:r>
              <a:rPr lang="en-US" dirty="0">
                <a:cs typeface="Arial"/>
              </a:rPr>
              <a:t>/</a:t>
            </a:r>
            <a:r>
              <a:rPr lang="en-US" dirty="0" err="1">
                <a:cs typeface="Arial"/>
              </a:rPr>
              <a:t>benefity</a:t>
            </a:r>
            <a:r>
              <a:rPr lang="en-US" dirty="0">
                <a:cs typeface="Arial"/>
              </a:rPr>
              <a:t>:</a:t>
            </a:r>
          </a:p>
          <a:p>
            <a:pPr marL="285750" indent="-285750">
              <a:buFont typeface="Arial" panose="020B0604020202020204" pitchFamily="34" charset="0"/>
              <a:buChar char="•"/>
            </a:pPr>
            <a:r>
              <a:rPr lang="en-US" dirty="0" err="1">
                <a:cs typeface="Arial"/>
              </a:rPr>
              <a:t>opieka</a:t>
            </a:r>
            <a:r>
              <a:rPr lang="en-US" dirty="0">
                <a:cs typeface="Arial"/>
              </a:rPr>
              <a:t> </a:t>
            </a:r>
            <a:r>
              <a:rPr lang="en-US" dirty="0" err="1">
                <a:cs typeface="Arial"/>
              </a:rPr>
              <a:t>zdrowotna</a:t>
            </a:r>
            <a:r>
              <a:rPr lang="en-US" dirty="0">
                <a:cs typeface="Arial"/>
              </a:rPr>
              <a:t> &amp; </a:t>
            </a:r>
            <a:r>
              <a:rPr lang="en-US" dirty="0" err="1">
                <a:cs typeface="Arial"/>
              </a:rPr>
              <a:t>ubezpiecznie</a:t>
            </a:r>
            <a:endParaRPr lang="en-US" dirty="0">
              <a:cs typeface="Arial"/>
            </a:endParaRPr>
          </a:p>
          <a:p>
            <a:pPr marL="285750" indent="-285750">
              <a:buFont typeface="Arial" panose="020B0604020202020204" pitchFamily="34" charset="0"/>
              <a:buChar char="•"/>
            </a:pPr>
            <a:r>
              <a:rPr lang="en-US" dirty="0" err="1">
                <a:cs typeface="Arial"/>
              </a:rPr>
              <a:t>sodexo</a:t>
            </a:r>
            <a:endParaRPr lang="en-US" dirty="0">
              <a:cs typeface="Arial"/>
            </a:endParaRPr>
          </a:p>
          <a:p>
            <a:pPr marL="285750" indent="-285750">
              <a:buFont typeface="Arial" panose="020B0604020202020204" pitchFamily="34" charset="0"/>
              <a:buChar char="•"/>
            </a:pPr>
            <a:r>
              <a:rPr lang="en-US" dirty="0" err="1">
                <a:cs typeface="Arial"/>
              </a:rPr>
              <a:t>multikafeteria</a:t>
            </a:r>
            <a:r>
              <a:rPr lang="en-US" dirty="0">
                <a:cs typeface="Arial"/>
              </a:rPr>
              <a:t> (</a:t>
            </a:r>
            <a:r>
              <a:rPr lang="en-US" dirty="0" err="1">
                <a:cs typeface="Arial"/>
              </a:rPr>
              <a:t>opcja</a:t>
            </a:r>
            <a:r>
              <a:rPr lang="en-US" dirty="0">
                <a:cs typeface="Arial"/>
              </a:rPr>
              <a:t> </a:t>
            </a:r>
            <a:r>
              <a:rPr lang="en-US" dirty="0" err="1">
                <a:cs typeface="Arial"/>
              </a:rPr>
              <a:t>multisporta</a:t>
            </a:r>
            <a:r>
              <a:rPr lang="en-US" dirty="0">
                <a:cs typeface="Arial"/>
              </a:rPr>
              <a:t>)</a:t>
            </a:r>
          </a:p>
          <a:p>
            <a:pPr marL="285750" indent="-285750">
              <a:buFont typeface="Arial" panose="020B0604020202020204" pitchFamily="34" charset="0"/>
              <a:buChar char="•"/>
            </a:pPr>
            <a:r>
              <a:rPr lang="en-US" dirty="0" err="1">
                <a:cs typeface="Arial"/>
              </a:rPr>
              <a:t>dofinansowanie</a:t>
            </a:r>
            <a:r>
              <a:rPr lang="en-US" dirty="0">
                <a:cs typeface="Arial"/>
              </a:rPr>
              <a:t> do </a:t>
            </a:r>
            <a:r>
              <a:rPr lang="en-US" dirty="0" err="1">
                <a:cs typeface="Arial"/>
              </a:rPr>
              <a:t>nauki</a:t>
            </a:r>
            <a:r>
              <a:rPr lang="en-US" dirty="0">
                <a:cs typeface="Arial"/>
              </a:rPr>
              <a:t> </a:t>
            </a:r>
            <a:r>
              <a:rPr lang="en-US" dirty="0" err="1">
                <a:cs typeface="Arial"/>
              </a:rPr>
              <a:t>języka</a:t>
            </a:r>
            <a:r>
              <a:rPr lang="en-US" dirty="0">
                <a:cs typeface="Arial"/>
              </a:rPr>
              <a:t> </a:t>
            </a:r>
            <a:r>
              <a:rPr lang="en-US" dirty="0" err="1">
                <a:cs typeface="Arial"/>
              </a:rPr>
              <a:t>angielskiego</a:t>
            </a:r>
            <a:r>
              <a:rPr lang="en-US" dirty="0">
                <a:cs typeface="Arial"/>
              </a:rPr>
              <a:t> </a:t>
            </a:r>
            <a:r>
              <a:rPr lang="en-US" dirty="0" err="1">
                <a:cs typeface="Arial"/>
              </a:rPr>
              <a:t>lub</a:t>
            </a:r>
            <a:r>
              <a:rPr lang="en-US" dirty="0">
                <a:cs typeface="Arial"/>
              </a:rPr>
              <a:t> </a:t>
            </a:r>
            <a:r>
              <a:rPr lang="en-US" dirty="0" err="1">
                <a:cs typeface="Arial"/>
              </a:rPr>
              <a:t>nauka</a:t>
            </a:r>
            <a:r>
              <a:rPr lang="en-US" dirty="0">
                <a:cs typeface="Arial"/>
              </a:rPr>
              <a:t> w </a:t>
            </a:r>
            <a:r>
              <a:rPr lang="en-US" dirty="0" err="1">
                <a:cs typeface="Arial"/>
              </a:rPr>
              <a:t>biurze</a:t>
            </a:r>
            <a:endParaRPr lang="en-US" dirty="0">
              <a:cs typeface="Arial"/>
            </a:endParaRPr>
          </a:p>
          <a:p>
            <a:pPr marL="285750" indent="-285750">
              <a:buFont typeface="Arial" panose="020B0604020202020204" pitchFamily="34" charset="0"/>
              <a:buChar char="•"/>
            </a:pPr>
            <a:r>
              <a:rPr lang="en-US" dirty="0" err="1">
                <a:cs typeface="Arial"/>
              </a:rPr>
              <a:t>imprezy</a:t>
            </a:r>
            <a:r>
              <a:rPr lang="en-US" dirty="0">
                <a:cs typeface="Arial"/>
              </a:rPr>
              <a:t> </a:t>
            </a:r>
            <a:r>
              <a:rPr lang="en-US" dirty="0" err="1">
                <a:cs typeface="Arial"/>
              </a:rPr>
              <a:t>integracyjne</a:t>
            </a:r>
            <a:r>
              <a:rPr lang="en-US" dirty="0">
                <a:cs typeface="Arial"/>
              </a:rPr>
              <a:t> (</a:t>
            </a:r>
            <a:r>
              <a:rPr lang="en-US" dirty="0" err="1">
                <a:cs typeface="Arial"/>
              </a:rPr>
              <a:t>ITkiada</a:t>
            </a:r>
            <a:r>
              <a:rPr lang="en-US" dirty="0">
                <a:cs typeface="Arial"/>
              </a:rPr>
              <a:t>, Xmas party)</a:t>
            </a:r>
          </a:p>
          <a:p>
            <a:pPr marL="285750" indent="-285750">
              <a:buFont typeface="Arial" panose="020B0604020202020204" pitchFamily="34" charset="0"/>
              <a:buChar char="•"/>
            </a:pPr>
            <a:r>
              <a:rPr lang="en-US" dirty="0" err="1">
                <a:cs typeface="Arial"/>
              </a:rPr>
              <a:t>dni</a:t>
            </a:r>
            <a:r>
              <a:rPr lang="en-US" dirty="0">
                <a:cs typeface="Arial"/>
              </a:rPr>
              <a:t> </a:t>
            </a:r>
            <a:r>
              <a:rPr lang="en-US" dirty="0" err="1">
                <a:cs typeface="Arial"/>
              </a:rPr>
              <a:t>przeznaczone</a:t>
            </a:r>
            <a:r>
              <a:rPr lang="en-US" dirty="0">
                <a:cs typeface="Arial"/>
              </a:rPr>
              <a:t> </a:t>
            </a:r>
            <a:r>
              <a:rPr lang="en-US" dirty="0" err="1">
                <a:cs typeface="Arial"/>
              </a:rPr>
              <a:t>na</a:t>
            </a:r>
            <a:r>
              <a:rPr lang="en-US" dirty="0">
                <a:cs typeface="Arial"/>
              </a:rPr>
              <a:t> </a:t>
            </a:r>
            <a:r>
              <a:rPr lang="en-US" dirty="0" err="1">
                <a:cs typeface="Arial"/>
              </a:rPr>
              <a:t>innowacje</a:t>
            </a:r>
            <a:r>
              <a:rPr lang="en-US" dirty="0">
                <a:cs typeface="Arial"/>
              </a:rPr>
              <a:t> (Technology Alchemist, d-shop!)</a:t>
            </a:r>
          </a:p>
          <a:p>
            <a:pPr marL="285750" indent="-285750">
              <a:buFont typeface="Arial" panose="020B0604020202020204" pitchFamily="34" charset="0"/>
              <a:buChar char="•"/>
            </a:pPr>
            <a:r>
              <a:rPr lang="en-US" dirty="0">
                <a:cs typeface="Arial"/>
              </a:rPr>
              <a:t>program </a:t>
            </a:r>
            <a:r>
              <a:rPr lang="en-US" dirty="0" err="1">
                <a:cs typeface="Arial"/>
              </a:rPr>
              <a:t>LeadUp</a:t>
            </a:r>
            <a:r>
              <a:rPr lang="en-US" dirty="0">
                <a:cs typeface="Arial"/>
              </a:rPr>
              <a:t>! - </a:t>
            </a:r>
            <a:r>
              <a:rPr lang="en-US" dirty="0" err="1">
                <a:cs typeface="Arial"/>
              </a:rPr>
              <a:t>rozwój</a:t>
            </a:r>
            <a:r>
              <a:rPr lang="en-US" dirty="0">
                <a:cs typeface="Arial"/>
              </a:rPr>
              <a:t> </a:t>
            </a:r>
            <a:r>
              <a:rPr lang="en-US" dirty="0" err="1">
                <a:cs typeface="Arial"/>
              </a:rPr>
              <a:t>umiejętności</a:t>
            </a:r>
            <a:r>
              <a:rPr lang="en-US" dirty="0">
                <a:cs typeface="Arial"/>
              </a:rPr>
              <a:t> </a:t>
            </a:r>
            <a:r>
              <a:rPr lang="en-US" dirty="0" err="1">
                <a:cs typeface="Arial"/>
              </a:rPr>
              <a:t>miękkich</a:t>
            </a:r>
            <a:r>
              <a:rPr lang="en-US" dirty="0">
                <a:cs typeface="Arial"/>
              </a:rPr>
              <a:t> </a:t>
            </a:r>
            <a:r>
              <a:rPr lang="en-US" dirty="0" err="1">
                <a:cs typeface="Arial"/>
              </a:rPr>
              <a:t>i</a:t>
            </a:r>
            <a:r>
              <a:rPr lang="en-US" dirty="0">
                <a:cs typeface="Arial"/>
              </a:rPr>
              <a:t> </a:t>
            </a:r>
            <a:r>
              <a:rPr lang="en-US" dirty="0" err="1">
                <a:cs typeface="Arial"/>
              </a:rPr>
              <a:t>managerskich</a:t>
            </a:r>
            <a:endParaRPr lang="en-US" dirty="0">
              <a:cs typeface="Arial"/>
            </a:endParaRPr>
          </a:p>
          <a:p>
            <a:pPr marL="285750" indent="-285750">
              <a:buFont typeface="Arial" panose="020B0604020202020204" pitchFamily="34" charset="0"/>
              <a:buChar char="•"/>
            </a:pPr>
            <a:r>
              <a:rPr lang="en-US" dirty="0" err="1">
                <a:cs typeface="Arial"/>
              </a:rPr>
              <a:t>możliwoiść</a:t>
            </a:r>
            <a:r>
              <a:rPr lang="en-US" dirty="0">
                <a:cs typeface="Arial"/>
              </a:rPr>
              <a:t> </a:t>
            </a:r>
            <a:r>
              <a:rPr lang="en-US" dirty="0" err="1">
                <a:cs typeface="Arial"/>
              </a:rPr>
              <a:t>wyjazdów</a:t>
            </a:r>
            <a:r>
              <a:rPr lang="en-US" dirty="0">
                <a:cs typeface="Arial"/>
              </a:rPr>
              <a:t> </a:t>
            </a:r>
            <a:r>
              <a:rPr lang="en-US" dirty="0" err="1">
                <a:cs typeface="Arial"/>
              </a:rPr>
              <a:t>na</a:t>
            </a:r>
            <a:r>
              <a:rPr lang="en-US" dirty="0">
                <a:cs typeface="Arial"/>
              </a:rPr>
              <a:t> </a:t>
            </a:r>
            <a:r>
              <a:rPr lang="en-US" dirty="0" err="1">
                <a:cs typeface="Arial"/>
              </a:rPr>
              <a:t>szkolenia</a:t>
            </a:r>
            <a:r>
              <a:rPr lang="en-US" dirty="0">
                <a:cs typeface="Arial"/>
              </a:rPr>
              <a:t> </a:t>
            </a:r>
            <a:r>
              <a:rPr lang="en-US" dirty="0" err="1">
                <a:cs typeface="Arial"/>
              </a:rPr>
              <a:t>i</a:t>
            </a:r>
            <a:r>
              <a:rPr lang="en-US" dirty="0">
                <a:cs typeface="Arial"/>
              </a:rPr>
              <a:t> </a:t>
            </a:r>
            <a:r>
              <a:rPr lang="en-US" dirty="0" err="1">
                <a:cs typeface="Arial"/>
              </a:rPr>
              <a:t>konferencje</a:t>
            </a:r>
            <a:endParaRPr lang="en-US" dirty="0">
              <a:cs typeface="Arial"/>
            </a:endParaRPr>
          </a:p>
          <a:p>
            <a:pPr marL="285750" indent="-285750">
              <a:buFont typeface="Arial" panose="020B0604020202020204" pitchFamily="34" charset="0"/>
              <a:buChar char="•"/>
            </a:pPr>
            <a:r>
              <a:rPr lang="en-US" dirty="0" err="1">
                <a:cs typeface="Arial"/>
              </a:rPr>
              <a:t>dzielenie</a:t>
            </a:r>
            <a:r>
              <a:rPr lang="en-US" dirty="0">
                <a:cs typeface="Arial"/>
              </a:rPr>
              <a:t> </a:t>
            </a:r>
            <a:r>
              <a:rPr lang="en-US" dirty="0" err="1">
                <a:cs typeface="Arial"/>
              </a:rPr>
              <a:t>się</a:t>
            </a:r>
            <a:r>
              <a:rPr lang="en-US" dirty="0">
                <a:cs typeface="Arial"/>
              </a:rPr>
              <a:t> </a:t>
            </a:r>
            <a:r>
              <a:rPr lang="en-US" dirty="0" err="1">
                <a:cs typeface="Arial"/>
              </a:rPr>
              <a:t>wiedzą</a:t>
            </a:r>
            <a:r>
              <a:rPr lang="en-US" dirty="0">
                <a:cs typeface="Arial"/>
              </a:rPr>
              <a:t> (giveback, </a:t>
            </a:r>
            <a:r>
              <a:rPr lang="en-US" dirty="0" err="1">
                <a:cs typeface="Arial"/>
              </a:rPr>
              <a:t>devX</a:t>
            </a:r>
            <a:r>
              <a:rPr lang="en-US" dirty="0">
                <a:cs typeface="Arial"/>
              </a:rPr>
              <a:t>, lunch talks)</a:t>
            </a:r>
          </a:p>
          <a:p>
            <a:pPr marL="285750" indent="-285750">
              <a:buFont typeface="Arial" panose="020B0604020202020204" pitchFamily="34" charset="0"/>
              <a:buChar char="•"/>
            </a:pPr>
            <a:r>
              <a:rPr lang="en-US" dirty="0" err="1">
                <a:cs typeface="Arial"/>
              </a:rPr>
              <a:t>świetna</a:t>
            </a:r>
            <a:r>
              <a:rPr lang="en-US" dirty="0">
                <a:cs typeface="Arial"/>
              </a:rPr>
              <a:t> </a:t>
            </a:r>
            <a:r>
              <a:rPr lang="en-US" dirty="0" err="1">
                <a:cs typeface="Arial"/>
              </a:rPr>
              <a:t>przestrzeń</a:t>
            </a:r>
            <a:r>
              <a:rPr lang="en-US" dirty="0">
                <a:cs typeface="Arial"/>
              </a:rPr>
              <a:t> </a:t>
            </a:r>
            <a:r>
              <a:rPr lang="en-US" dirty="0" err="1">
                <a:cs typeface="Arial"/>
              </a:rPr>
              <a:t>biurowa</a:t>
            </a:r>
            <a:endParaRPr lang="en-US" dirty="0">
              <a:cs typeface="Arial"/>
            </a:endParaRPr>
          </a:p>
          <a:p>
            <a:pPr marL="285750" indent="-285750">
              <a:buFont typeface="Arial" panose="020B0604020202020204" pitchFamily="34" charset="0"/>
              <a:buChar char="•"/>
            </a:pPr>
            <a:r>
              <a:rPr lang="en-US" dirty="0" err="1">
                <a:cs typeface="Arial"/>
              </a:rPr>
              <a:t>hybris</a:t>
            </a:r>
            <a:r>
              <a:rPr lang="en-US" dirty="0">
                <a:cs typeface="Arial"/>
              </a:rPr>
              <a:t> spirit</a:t>
            </a:r>
          </a:p>
          <a:p>
            <a:endParaRPr lang="en-US" dirty="0">
              <a:cs typeface="Arial"/>
            </a:endParaRPr>
          </a:p>
          <a:p>
            <a:r>
              <a:rPr lang="en-US" dirty="0" err="1">
                <a:cs typeface="Arial"/>
              </a:rPr>
              <a:t>Aktywności</a:t>
            </a:r>
            <a:r>
              <a:rPr lang="en-US" dirty="0">
                <a:cs typeface="Arial"/>
              </a:rPr>
              <a:t>/</a:t>
            </a:r>
            <a:r>
              <a:rPr lang="en-US" dirty="0" err="1">
                <a:cs typeface="Arial"/>
              </a:rPr>
              <a:t>Organizujemy</a:t>
            </a:r>
            <a:r>
              <a:rPr lang="en-US" dirty="0">
                <a:cs typeface="Arial"/>
              </a:rPr>
              <a:t>:</a:t>
            </a:r>
          </a:p>
          <a:p>
            <a:pPr marL="285750" indent="-285750">
              <a:buFont typeface="Arial" panose="020B0604020202020204" pitchFamily="34" charset="0"/>
              <a:buChar char="•"/>
            </a:pPr>
            <a:r>
              <a:rPr lang="en-US" dirty="0">
                <a:cs typeface="Arial"/>
              </a:rPr>
              <a:t>Hack Your career</a:t>
            </a:r>
          </a:p>
          <a:p>
            <a:pPr marL="285750" indent="-285750">
              <a:buFont typeface="Arial" panose="020B0604020202020204" pitchFamily="34" charset="0"/>
              <a:buChar char="•"/>
            </a:pPr>
            <a:r>
              <a:rPr lang="en-US" dirty="0">
                <a:cs typeface="Arial"/>
              </a:rPr>
              <a:t>Software </a:t>
            </a:r>
            <a:r>
              <a:rPr lang="en-US" dirty="0" err="1">
                <a:cs typeface="Arial"/>
              </a:rPr>
              <a:t>Barcamp</a:t>
            </a:r>
            <a:endParaRPr lang="en-US" dirty="0">
              <a:cs typeface="Arial"/>
            </a:endParaRPr>
          </a:p>
          <a:p>
            <a:pPr marL="285750" indent="-285750">
              <a:buFont typeface="Arial" panose="020B0604020202020204" pitchFamily="34" charset="0"/>
              <a:buChar char="•"/>
            </a:pPr>
            <a:r>
              <a:rPr lang="en-US" dirty="0">
                <a:cs typeface="Arial"/>
              </a:rPr>
              <a:t>Hacking Gliwice</a:t>
            </a:r>
          </a:p>
          <a:p>
            <a:pPr marL="285750" indent="-285750">
              <a:buFont typeface="Arial" panose="020B0604020202020204" pitchFamily="34" charset="0"/>
              <a:buChar char="•"/>
            </a:pPr>
            <a:r>
              <a:rPr lang="en-US" dirty="0" err="1">
                <a:cs typeface="Arial"/>
              </a:rPr>
              <a:t>Pomoc</a:t>
            </a:r>
            <a:r>
              <a:rPr lang="en-US" dirty="0">
                <a:cs typeface="Arial"/>
              </a:rPr>
              <a:t> w </a:t>
            </a:r>
            <a:r>
              <a:rPr lang="en-US" dirty="0" err="1">
                <a:cs typeface="Arial"/>
              </a:rPr>
              <a:t>uzyskaniu</a:t>
            </a:r>
            <a:r>
              <a:rPr lang="en-US" dirty="0">
                <a:cs typeface="Arial"/>
              </a:rPr>
              <a:t> </a:t>
            </a:r>
            <a:r>
              <a:rPr lang="en-US" dirty="0" err="1">
                <a:cs typeface="Arial"/>
              </a:rPr>
              <a:t>tytułu</a:t>
            </a:r>
            <a:r>
              <a:rPr lang="en-US" dirty="0">
                <a:cs typeface="Arial"/>
              </a:rPr>
              <a:t> </a:t>
            </a:r>
            <a:r>
              <a:rPr lang="en-US" dirty="0" err="1">
                <a:cs typeface="Arial"/>
              </a:rPr>
              <a:t>doktora</a:t>
            </a:r>
            <a:endParaRPr lang="en-US" dirty="0">
              <a:cs typeface="Arial"/>
            </a:endParaRPr>
          </a:p>
          <a:p>
            <a:pPr marL="285750" indent="-285750">
              <a:buFont typeface="Arial" panose="020B0604020202020204" pitchFamily="34" charset="0"/>
              <a:buChar char="•"/>
            </a:pPr>
            <a:r>
              <a:rPr lang="en-US" dirty="0">
                <a:cs typeface="Arial"/>
              </a:rPr>
              <a:t>Communities: SM, DevOps, ...</a:t>
            </a:r>
          </a:p>
          <a:p>
            <a:pPr marL="285750" indent="-285750">
              <a:buFont typeface="Arial" panose="020B0604020202020204" pitchFamily="34" charset="0"/>
              <a:buChar char="•"/>
            </a:pPr>
            <a:r>
              <a:rPr lang="en-US" dirty="0" err="1">
                <a:cs typeface="Arial"/>
              </a:rPr>
              <a:t>Kalos</a:t>
            </a:r>
            <a:r>
              <a:rPr lang="en-US" dirty="0">
                <a:cs typeface="Arial"/>
              </a:rPr>
              <a:t> </a:t>
            </a:r>
            <a:r>
              <a:rPr lang="en-US" dirty="0" err="1">
                <a:cs typeface="Arial"/>
              </a:rPr>
              <a:t>Kagatos</a:t>
            </a:r>
            <a:endParaRPr lang="en-US" dirty="0">
              <a:cs typeface="Arial"/>
            </a:endParaRPr>
          </a:p>
          <a:p>
            <a:endParaRPr lang="en-US" dirty="0">
              <a:cs typeface="Arial"/>
            </a:endParaRPr>
          </a:p>
          <a:p>
            <a:r>
              <a:rPr lang="en-US" dirty="0" err="1">
                <a:cs typeface="Arial"/>
              </a:rPr>
              <a:t>Nowe</a:t>
            </a:r>
            <a:r>
              <a:rPr lang="en-US" dirty="0">
                <a:cs typeface="Arial"/>
              </a:rPr>
              <a:t> </a:t>
            </a:r>
            <a:r>
              <a:rPr lang="en-US" dirty="0" err="1">
                <a:cs typeface="Arial"/>
              </a:rPr>
              <a:t>Technologie</a:t>
            </a:r>
            <a:r>
              <a:rPr lang="en-US" dirty="0">
                <a:cs typeface="Arial"/>
              </a:rPr>
              <a:t>:</a:t>
            </a:r>
          </a:p>
          <a:p>
            <a:pPr marL="285750" indent="-285750">
              <a:buFont typeface="Arial" panose="020B0604020202020204" pitchFamily="34" charset="0"/>
              <a:buChar char="•"/>
            </a:pPr>
            <a:r>
              <a:rPr lang="en-US" dirty="0">
                <a:cs typeface="Arial"/>
              </a:rPr>
              <a:t>java</a:t>
            </a:r>
          </a:p>
          <a:p>
            <a:pPr marL="285750" indent="-285750">
              <a:buFont typeface="Arial" panose="020B0604020202020204" pitchFamily="34" charset="0"/>
              <a:buChar char="•"/>
            </a:pPr>
            <a:r>
              <a:rPr lang="en-US" dirty="0">
                <a:cs typeface="Arial"/>
              </a:rPr>
              <a:t>go</a:t>
            </a:r>
          </a:p>
          <a:p>
            <a:pPr marL="285750" indent="-285750">
              <a:buFont typeface="Arial" panose="020B0604020202020204" pitchFamily="34" charset="0"/>
              <a:buChar char="•"/>
            </a:pPr>
            <a:r>
              <a:rPr lang="en-US" dirty="0">
                <a:cs typeface="Arial"/>
              </a:rPr>
              <a:t>cloud</a:t>
            </a:r>
          </a:p>
          <a:p>
            <a:pPr marL="285750" indent="-285750">
              <a:buFont typeface="Arial" panose="020B0604020202020204" pitchFamily="34" charset="0"/>
              <a:buChar char="•"/>
            </a:pPr>
            <a:r>
              <a:rPr lang="en-US" dirty="0">
                <a:cs typeface="Arial"/>
              </a:rPr>
              <a:t>azure</a:t>
            </a:r>
          </a:p>
          <a:p>
            <a:pPr marL="285750" indent="-285750">
              <a:buFont typeface="Arial" panose="020B0604020202020204" pitchFamily="34" charset="0"/>
              <a:buChar char="•"/>
            </a:pPr>
            <a:r>
              <a:rPr lang="en-US" dirty="0">
                <a:cs typeface="Arial"/>
              </a:rPr>
              <a:t>docker</a:t>
            </a:r>
          </a:p>
          <a:p>
            <a:pPr marL="285750" indent="-285750">
              <a:buFont typeface="Arial" panose="020B0604020202020204" pitchFamily="34" charset="0"/>
              <a:buChar char="•"/>
            </a:pPr>
            <a:r>
              <a:rPr lang="en-US" dirty="0" err="1">
                <a:cs typeface="Arial"/>
              </a:rPr>
              <a:t>kubernetes</a:t>
            </a:r>
            <a:endParaRPr lang="en-US" dirty="0">
              <a:cs typeface="Arial"/>
            </a:endParaRPr>
          </a:p>
          <a:p>
            <a:endParaRPr lang="en-US" dirty="0" err="1">
              <a:cs typeface="Arial"/>
            </a:endParaRPr>
          </a:p>
        </p:txBody>
      </p:sp>
      <p:sp>
        <p:nvSpPr>
          <p:cNvPr id="4" name="Slide Number Placeholder 3"/>
          <p:cNvSpPr>
            <a:spLocks noGrp="1"/>
          </p:cNvSpPr>
          <p:nvPr>
            <p:ph type="sldNum" sz="quarter" idx="10"/>
          </p:nvPr>
        </p:nvSpPr>
        <p:spPr/>
        <p:txBody>
          <a:bodyPr/>
          <a:lstStyle/>
          <a:p>
            <a:fld id="{A347CEAA-D318-4FEA-8471-B1D3D29536CF}" type="slidenum">
              <a:rPr lang="en-US" smtClean="0"/>
              <a:t>2</a:t>
            </a:fld>
            <a:endParaRPr lang="en-US"/>
          </a:p>
        </p:txBody>
      </p:sp>
    </p:spTree>
    <p:extLst>
      <p:ext uri="{BB962C8B-B14F-4D97-AF65-F5344CB8AC3E}">
        <p14:creationId xmlns:p14="http://schemas.microsoft.com/office/powerpoint/2010/main" val="3030879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Poprzednio</a:t>
            </a:r>
            <a:r>
              <a:rPr lang="en-US" dirty="0"/>
              <a:t> </a:t>
            </a:r>
            <a:r>
              <a:rPr lang="en-US" dirty="0" err="1"/>
              <a:t>budowaliśmy</a:t>
            </a:r>
            <a:r>
              <a:rPr lang="en-US" dirty="0"/>
              <a:t> </a:t>
            </a:r>
            <a:r>
              <a:rPr lang="en-US" dirty="0" err="1"/>
              <a:t>kontenery</a:t>
            </a:r>
            <a:r>
              <a:rPr lang="en-US" dirty="0"/>
              <a:t>, </a:t>
            </a:r>
            <a:r>
              <a:rPr lang="en-US" dirty="0" err="1"/>
              <a:t>teraz</a:t>
            </a:r>
            <a:r>
              <a:rPr lang="en-US" dirty="0"/>
              <a:t> </a:t>
            </a:r>
            <a:r>
              <a:rPr lang="en-US" dirty="0" err="1"/>
              <a:t>koncentrujemy</a:t>
            </a:r>
            <a:r>
              <a:rPr lang="en-US" dirty="0"/>
              <a:t> </a:t>
            </a:r>
            <a:r>
              <a:rPr lang="en-US" dirty="0" err="1"/>
              <a:t>się</a:t>
            </a:r>
            <a:r>
              <a:rPr lang="en-US" dirty="0"/>
              <a:t> </a:t>
            </a:r>
            <a:r>
              <a:rPr lang="en-US" dirty="0" err="1"/>
              <a:t>na</a:t>
            </a:r>
            <a:r>
              <a:rPr lang="en-US" dirty="0"/>
              <a:t> </a:t>
            </a:r>
            <a:r>
              <a:rPr lang="en-US" dirty="0" err="1"/>
              <a:t>kolejnym</a:t>
            </a:r>
            <a:r>
              <a:rPr lang="en-US" dirty="0"/>
              <a:t> </a:t>
            </a:r>
            <a:r>
              <a:rPr lang="en-US" dirty="0" err="1"/>
              <a:t>etapie</a:t>
            </a:r>
            <a:r>
              <a:rPr lang="en-US" dirty="0"/>
              <a:t>. </a:t>
            </a:r>
            <a:r>
              <a:rPr lang="en-US" dirty="0" err="1"/>
              <a:t>Zakładamy</a:t>
            </a:r>
            <a:r>
              <a:rPr lang="en-US" dirty="0"/>
              <a:t> </a:t>
            </a:r>
            <a:r>
              <a:rPr lang="en-US" dirty="0" err="1"/>
              <a:t>że</a:t>
            </a:r>
            <a:r>
              <a:rPr lang="en-US" dirty="0"/>
              <a:t> </a:t>
            </a:r>
            <a:r>
              <a:rPr lang="en-US" dirty="0" err="1"/>
              <a:t>aplikacja</a:t>
            </a:r>
            <a:r>
              <a:rPr lang="en-US" dirty="0"/>
              <a:t> jest </a:t>
            </a:r>
            <a:r>
              <a:rPr lang="en-US" dirty="0" err="1"/>
              <a:t>już</a:t>
            </a:r>
            <a:r>
              <a:rPr lang="en-US" dirty="0"/>
              <a:t> </a:t>
            </a:r>
            <a:r>
              <a:rPr lang="en-US" dirty="0" err="1"/>
              <a:t>zbudowana</a:t>
            </a:r>
            <a:r>
              <a:rPr lang="en-US" dirty="0"/>
              <a:t> – w </a:t>
            </a:r>
            <a:r>
              <a:rPr lang="en-US" dirty="0" err="1"/>
              <a:t>formie</a:t>
            </a:r>
            <a:r>
              <a:rPr lang="en-US" dirty="0"/>
              <a:t> </a:t>
            </a:r>
            <a:r>
              <a:rPr lang="en-US" dirty="0" err="1"/>
              <a:t>dockerowego</a:t>
            </a:r>
            <a:r>
              <a:rPr lang="en-US" dirty="0"/>
              <a:t> </a:t>
            </a:r>
            <a:r>
              <a:rPr lang="en-US" dirty="0" err="1"/>
              <a:t>kontenera</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460138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r>
              <a:rPr lang="en-US" dirty="0" err="1"/>
              <a:t>Krótki</a:t>
            </a:r>
            <a:r>
              <a:rPr lang="en-US" dirty="0"/>
              <a:t> </a:t>
            </a:r>
            <a:r>
              <a:rPr lang="en-US" dirty="0" err="1"/>
              <a:t>rys</a:t>
            </a:r>
            <a:r>
              <a:rPr lang="en-US" dirty="0"/>
              <a:t> </a:t>
            </a:r>
            <a:r>
              <a:rPr lang="en-US" dirty="0" err="1"/>
              <a:t>historyczny</a:t>
            </a:r>
            <a:r>
              <a:rPr lang="en-US" dirty="0"/>
              <a:t>, </a:t>
            </a:r>
            <a:r>
              <a:rPr lang="en-US" dirty="0" err="1"/>
              <a:t>dlaczego</a:t>
            </a:r>
            <a:r>
              <a:rPr lang="en-US" dirty="0"/>
              <a:t> </a:t>
            </a:r>
            <a:r>
              <a:rPr lang="en-US" dirty="0" err="1"/>
              <a:t>wogóle</a:t>
            </a:r>
            <a:r>
              <a:rPr lang="en-US" dirty="0"/>
              <a:t> </a:t>
            </a:r>
            <a:r>
              <a:rPr lang="en-US" dirty="0" err="1"/>
              <a:t>wybieramy</a:t>
            </a:r>
            <a:r>
              <a:rPr lang="en-US" dirty="0"/>
              <a:t> k8s I </a:t>
            </a:r>
            <a:r>
              <a:rPr lang="en-US" dirty="0" err="1"/>
              <a:t>kontenery</a:t>
            </a:r>
            <a:endParaRPr lang="en-US" dirty="0"/>
          </a:p>
          <a:p>
            <a:r>
              <a:rPr lang="en-US" dirty="0"/>
              <a:t>Smarter deployments - </a:t>
            </a:r>
            <a:r>
              <a:rPr lang="en-US" dirty="0" err="1"/>
              <a:t>jak</a:t>
            </a:r>
            <a:r>
              <a:rPr lang="en-US" dirty="0"/>
              <a:t> </a:t>
            </a:r>
            <a:r>
              <a:rPr lang="en-US" dirty="0" err="1"/>
              <a:t>zarządzać</a:t>
            </a:r>
            <a:r>
              <a:rPr lang="en-US" dirty="0"/>
              <a:t> </a:t>
            </a:r>
            <a:r>
              <a:rPr lang="en-US" dirty="0" err="1"/>
              <a:t>deploymentowmi</a:t>
            </a:r>
            <a:endParaRPr lang="en-US" dirty="0"/>
          </a:p>
          <a:p>
            <a:r>
              <a:rPr lang="en-US" dirty="0" err="1"/>
              <a:t>Autoscalling</a:t>
            </a:r>
            <a:r>
              <a:rPr lang="en-US" dirty="0"/>
              <a:t> – </a:t>
            </a:r>
            <a:r>
              <a:rPr lang="en-US" dirty="0" err="1"/>
              <a:t>jeśli</a:t>
            </a:r>
            <a:r>
              <a:rPr lang="en-US" dirty="0"/>
              <a:t> </a:t>
            </a:r>
            <a:r>
              <a:rPr lang="en-US" dirty="0" err="1"/>
              <a:t>możemy</a:t>
            </a:r>
            <a:r>
              <a:rPr lang="en-US" dirty="0"/>
              <a:t> </a:t>
            </a:r>
            <a:r>
              <a:rPr lang="en-US" dirty="0" err="1"/>
              <a:t>łatwo</a:t>
            </a:r>
            <a:r>
              <a:rPr lang="en-US" dirty="0"/>
              <a:t> </a:t>
            </a:r>
            <a:r>
              <a:rPr lang="en-US" dirty="0" err="1"/>
              <a:t>zarządzać</a:t>
            </a:r>
            <a:r>
              <a:rPr lang="en-US" dirty="0"/>
              <a:t> to </a:t>
            </a:r>
            <a:r>
              <a:rPr lang="en-US" dirty="0" err="1"/>
              <a:t>możemy</a:t>
            </a:r>
            <a:r>
              <a:rPr lang="en-US" dirty="0"/>
              <a:t> </a:t>
            </a:r>
            <a:r>
              <a:rPr lang="en-US" dirty="0" err="1"/>
              <a:t>pomyśleć</a:t>
            </a:r>
            <a:r>
              <a:rPr lang="en-US" dirty="0"/>
              <a:t> o </a:t>
            </a:r>
            <a:r>
              <a:rPr lang="en-US" dirty="0" err="1"/>
              <a:t>ciekawych</a:t>
            </a:r>
            <a:r>
              <a:rPr lang="en-US" dirty="0"/>
              <a:t> </a:t>
            </a:r>
            <a:r>
              <a:rPr lang="en-US" dirty="0" err="1"/>
              <a:t>żeczach</a:t>
            </a:r>
            <a:r>
              <a:rPr lang="en-US" dirty="0"/>
              <a:t> </a:t>
            </a:r>
            <a:r>
              <a:rPr lang="en-US" dirty="0" err="1"/>
              <a:t>taki</a:t>
            </a:r>
            <a:r>
              <a:rPr lang="en-US" dirty="0"/>
              <a:t> </a:t>
            </a:r>
            <a:r>
              <a:rPr lang="en-US" dirty="0" err="1"/>
              <a:t>jak</a:t>
            </a:r>
            <a:r>
              <a:rPr lang="en-US" dirty="0"/>
              <a:t> </a:t>
            </a:r>
            <a:r>
              <a:rPr lang="en-US" dirty="0" err="1"/>
              <a:t>skalowanie</a:t>
            </a:r>
            <a:endParaRPr lang="en-US" dirty="0"/>
          </a:p>
          <a:p>
            <a:r>
              <a:rPr lang="en-US" dirty="0"/>
              <a:t>I </a:t>
            </a:r>
            <a:r>
              <a:rPr lang="en-US" dirty="0" err="1"/>
              <a:t>bardzo</a:t>
            </a:r>
            <a:r>
              <a:rPr lang="en-US" dirty="0"/>
              <a:t> </a:t>
            </a:r>
            <a:r>
              <a:rPr lang="en-US" dirty="0" err="1"/>
              <a:t>fajny</a:t>
            </a:r>
            <a:r>
              <a:rPr lang="en-US" dirty="0"/>
              <a:t> </a:t>
            </a:r>
            <a:r>
              <a:rPr lang="en-US" dirty="0" err="1"/>
              <a:t>temat</a:t>
            </a:r>
            <a:r>
              <a:rPr lang="en-US" dirty="0"/>
              <a:t> </a:t>
            </a:r>
            <a:r>
              <a:rPr lang="en-US" dirty="0" err="1"/>
              <a:t>na</a:t>
            </a:r>
            <a:r>
              <a:rPr lang="en-US" dirty="0"/>
              <a:t> </a:t>
            </a:r>
            <a:r>
              <a:rPr lang="en-US" dirty="0" err="1"/>
              <a:t>sam</a:t>
            </a:r>
            <a:r>
              <a:rPr lang="en-US" dirty="0"/>
              <a:t> </a:t>
            </a:r>
            <a:r>
              <a:rPr lang="en-US" dirty="0" err="1"/>
              <a:t>koniec</a:t>
            </a:r>
            <a:r>
              <a:rPr lang="en-US" dirty="0"/>
              <a:t> – helm – manager </a:t>
            </a:r>
            <a:r>
              <a:rPr lang="en-US" dirty="0" err="1"/>
              <a:t>pakietów</a:t>
            </a:r>
            <a:r>
              <a:rPr lang="en-US" dirty="0"/>
              <a:t> do k8s</a:t>
            </a:r>
          </a:p>
          <a:p>
            <a:endParaRPr lang="en-US" dirty="0"/>
          </a:p>
        </p:txBody>
      </p:sp>
    </p:spTree>
    <p:extLst>
      <p:ext uri="{BB962C8B-B14F-4D97-AF65-F5344CB8AC3E}">
        <p14:creationId xmlns:p14="http://schemas.microsoft.com/office/powerpoint/2010/main" val="244215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1">
                <a:solidFill>
                  <a:srgbClr val="FFC000"/>
                </a:solidFill>
              </a:rPr>
              <a:t>Przesuń ramkę na odpowiednie wydarzenie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8412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t>
            </a:r>
            <a:r>
              <a:rPr lang="en-US" dirty="0" err="1"/>
              <a:t>vm</a:t>
            </a:r>
            <a:r>
              <a:rPr lang="en-US" dirty="0"/>
              <a:t> image with packer, create different formats for different providers, use vagrant to spin up the environment</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1787250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err="1"/>
              <a:t>Płatny</a:t>
            </a:r>
            <a:r>
              <a:rPr lang="en-US"/>
              <a:t> </a:t>
            </a:r>
            <a:r>
              <a:rPr lang="en-US" err="1"/>
              <a:t>Staż</a:t>
            </a:r>
            <a:r>
              <a:rPr lang="en-US"/>
              <a:t> – </a:t>
            </a:r>
            <a:r>
              <a:rPr lang="en-US" err="1"/>
              <a:t>lipiec</a:t>
            </a:r>
            <a:r>
              <a:rPr lang="en-US"/>
              <a:t> - </a:t>
            </a:r>
            <a:r>
              <a:rPr lang="en-US" err="1"/>
              <a:t>wrzesień</a:t>
            </a:r>
            <a:r>
              <a:rPr lang="en-US"/>
              <a:t>:</a:t>
            </a:r>
          </a:p>
          <a:p>
            <a:endParaRPr lang="en-US"/>
          </a:p>
          <a:p>
            <a:r>
              <a:rPr lang="en-US"/>
              <a:t>D-shop</a:t>
            </a:r>
          </a:p>
          <a:p>
            <a:r>
              <a:rPr lang="en-US" err="1"/>
              <a:t>RaspberryPi</a:t>
            </a:r>
            <a:endParaRPr lang="en-US"/>
          </a:p>
          <a:p>
            <a:r>
              <a:rPr lang="en-US"/>
              <a:t>Arduino</a:t>
            </a:r>
          </a:p>
          <a:p>
            <a:r>
              <a:rPr lang="en-US" err="1"/>
              <a:t>Espruino</a:t>
            </a:r>
            <a:endParaRPr lang="en-US"/>
          </a:p>
          <a:p>
            <a:r>
              <a:rPr lang="en-US" err="1"/>
              <a:t>Drukarka</a:t>
            </a:r>
            <a:r>
              <a:rPr lang="en-US"/>
              <a:t> 3D</a:t>
            </a:r>
          </a:p>
          <a:p>
            <a:r>
              <a:rPr lang="en-US"/>
              <a:t>Platformy </a:t>
            </a:r>
            <a:r>
              <a:rPr lang="en-US" err="1"/>
              <a:t>jezdne</a:t>
            </a:r>
            <a:r>
              <a:rPr lang="en-US"/>
              <a:t> do </a:t>
            </a:r>
            <a:r>
              <a:rPr lang="en-US" err="1"/>
              <a:t>Raspberry</a:t>
            </a:r>
            <a:r>
              <a:rPr lang="en-US" baseline="0" err="1"/>
              <a:t>PI</a:t>
            </a:r>
            <a:endParaRPr lang="en-US"/>
          </a:p>
          <a:p>
            <a:r>
              <a:rPr lang="en-US" err="1"/>
              <a:t>Sprzęt</a:t>
            </a:r>
            <a:r>
              <a:rPr lang="en-US"/>
              <a:t>:</a:t>
            </a:r>
            <a:r>
              <a:rPr lang="en-US" baseline="0"/>
              <a:t> </a:t>
            </a:r>
            <a:r>
              <a:rPr lang="en-US" baseline="0" err="1"/>
              <a:t>lutownica</a:t>
            </a:r>
            <a:r>
              <a:rPr lang="en-US" baseline="0"/>
              <a:t>, </a:t>
            </a:r>
            <a:r>
              <a:rPr lang="en-US" baseline="0" err="1"/>
              <a:t>oscyloskop</a:t>
            </a:r>
            <a:endParaRPr lang="en-US" baseline="0"/>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1368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Grupa 1 – Zwiedzanie biura</a:t>
            </a:r>
          </a:p>
          <a:p>
            <a:r>
              <a:rPr lang="pl-PL"/>
              <a:t>Grupa 2 – Q&amp;A -  Edyta, </a:t>
            </a:r>
            <a:r>
              <a:rPr lang="pl-PL" err="1"/>
              <a:t>Ivijan</a:t>
            </a:r>
            <a:r>
              <a:rPr lang="pl-PL"/>
              <a:t>, </a:t>
            </a:r>
            <a:r>
              <a:rPr lang="pl-PL" err="1"/>
              <a:t>Dare</a:t>
            </a:r>
            <a:endParaRPr lang="pl-PL"/>
          </a:p>
          <a:p>
            <a:r>
              <a:rPr lang="pl-PL"/>
              <a:t>Karolina, Paweł – </a:t>
            </a:r>
            <a:r>
              <a:rPr lang="pl-PL" err="1"/>
              <a:t>speed</a:t>
            </a:r>
            <a:r>
              <a:rPr lang="pl-PL"/>
              <a:t> </a:t>
            </a:r>
            <a:r>
              <a:rPr lang="pl-PL" err="1"/>
              <a:t>interviews</a:t>
            </a:r>
            <a:endParaRPr lang="pl-PL"/>
          </a:p>
          <a:p>
            <a:endParaRPr lang="pl-PL"/>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7954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2.wdp"/></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3.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2.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3.wdp"/></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global.sap.com/corporate-en/legal/copyright/index.epx" TargetMode="External"/><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pic>
        <p:nvPicPr>
          <p:cNvPr id="11"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7"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781090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1"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12"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4"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5"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6"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7"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8"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pic>
        <p:nvPicPr>
          <p:cNvPr id="19"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451925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2"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4"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5"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6"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7"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8"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9"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20"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1911862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24258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1" name="image9.png"/>
          <p:cNvPicPr/>
          <p:nvPr userDrawn="1"/>
        </p:nvPicPr>
        <p:blipFill>
          <a:blip r:embed="rId3">
            <a:extLst/>
          </a:blip>
          <a:stretch>
            <a:fillRect/>
          </a:stretch>
        </p:blipFill>
        <p:spPr>
          <a:xfrm>
            <a:off x="259162" y="6299162"/>
            <a:ext cx="632613" cy="313097"/>
          </a:xfrm>
          <a:prstGeom prst="rect">
            <a:avLst/>
          </a:prstGeom>
          <a:ln w="12700">
            <a:miter lim="400000"/>
          </a:ln>
        </p:spPr>
      </p:pic>
      <p:pic>
        <p:nvPicPr>
          <p:cNvPr id="11" name="Bild 10" descr="SAP_Hybris_BCRM_Slide-Template-02.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54644"/>
          <a:stretch/>
        </p:blipFill>
        <p:spPr>
          <a:xfrm>
            <a:off x="7047528" y="70083"/>
            <a:ext cx="5198495" cy="6479624"/>
          </a:xfrm>
          <a:prstGeom prst="rect">
            <a:avLst/>
          </a:prstGeom>
        </p:spPr>
      </p:pic>
      <p:cxnSp>
        <p:nvCxnSpPr>
          <p:cNvPr id="9" name="Straight Connector 7"/>
          <p:cNvCxnSpPr/>
          <p:nvPr userDrawn="1"/>
        </p:nvCxnSpPr>
        <p:spPr>
          <a:xfrm>
            <a:off x="9021141" y="6421120"/>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70497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60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03">
    <p:bg>
      <p:bgPr>
        <a:solidFill>
          <a:schemeClr val="bg1"/>
        </a:solidFill>
        <a:effectLst/>
      </p:bgPr>
    </p:bg>
    <p:spTree>
      <p:nvGrpSpPr>
        <p:cNvPr id="1" name=""/>
        <p:cNvGrpSpPr/>
        <p:nvPr/>
      </p:nvGrpSpPr>
      <p:grpSpPr>
        <a:xfrm>
          <a:off x="0" y="0"/>
          <a:ext cx="0" cy="0"/>
          <a:chOff x="0" y="0"/>
          <a:chExt cx="0" cy="0"/>
        </a:xfrm>
      </p:grpSpPr>
      <p:pic>
        <p:nvPicPr>
          <p:cNvPr id="9" name="Bild 8"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1" name="image9.png"/>
          <p:cNvPicPr/>
          <p:nvPr userDrawn="1"/>
        </p:nvPicPr>
        <p:blipFill>
          <a:blip r:embed="rId3">
            <a:extLst/>
          </a:blip>
          <a:stretch>
            <a:fillRect/>
          </a:stretch>
        </p:blipFill>
        <p:spPr>
          <a:xfrm>
            <a:off x="259162" y="6299162"/>
            <a:ext cx="632613" cy="313097"/>
          </a:xfrm>
          <a:prstGeom prst="rect">
            <a:avLst/>
          </a:prstGeom>
          <a:ln w="12700">
            <a:miter lim="400000"/>
          </a:ln>
        </p:spPr>
      </p:pic>
      <p:pic>
        <p:nvPicPr>
          <p:cNvPr id="11" name="Bild 10" descr="SAP_Hybris_BCRM_Slide-Template-02.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54644"/>
          <a:stretch/>
        </p:blipFill>
        <p:spPr>
          <a:xfrm>
            <a:off x="7047528" y="70083"/>
            <a:ext cx="5198495" cy="6479624"/>
          </a:xfrm>
          <a:prstGeom prst="rect">
            <a:avLst/>
          </a:prstGeom>
        </p:spPr>
      </p:pic>
      <p:cxnSp>
        <p:nvCxnSpPr>
          <p:cNvPr id="13" name="Straight Connector 7"/>
          <p:cNvCxnSpPr/>
          <p:nvPr userDrawn="1"/>
        </p:nvCxnSpPr>
        <p:spPr>
          <a:xfrm>
            <a:off x="9021141" y="6421120"/>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14" name="Textfeld 13"/>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49876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03">
    <p:bg>
      <p:bgPr>
        <a:solidFill>
          <a:schemeClr val="bg1"/>
        </a:solidFill>
        <a:effectLst/>
      </p:bgPr>
    </p:bg>
    <p:spTree>
      <p:nvGrpSpPr>
        <p:cNvPr id="1" name=""/>
        <p:cNvGrpSpPr/>
        <p:nvPr/>
      </p:nvGrpSpPr>
      <p:grpSpPr>
        <a:xfrm>
          <a:off x="0" y="0"/>
          <a:ext cx="0" cy="0"/>
          <a:chOff x="0" y="0"/>
          <a:chExt cx="0" cy="0"/>
        </a:xfrm>
      </p:grpSpPr>
      <p:pic>
        <p:nvPicPr>
          <p:cNvPr id="8" name="Bild 7"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7"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0" name="Straight Connector 7"/>
          <p:cNvCxnSpPr/>
          <p:nvPr userDrawn="1"/>
        </p:nvCxnSpPr>
        <p:spPr>
          <a:xfrm>
            <a:off x="9021141" y="6300176"/>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13848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04">
    <p:bg>
      <p:bgPr>
        <a:solidFill>
          <a:schemeClr val="bg1"/>
        </a:solidFill>
        <a:effectLst/>
      </p:bgPr>
    </p:bg>
    <p:spTree>
      <p:nvGrpSpPr>
        <p:cNvPr id="1" name=""/>
        <p:cNvGrpSpPr/>
        <p:nvPr/>
      </p:nvGrpSpPr>
      <p:grpSpPr>
        <a:xfrm>
          <a:off x="0" y="0"/>
          <a:ext cx="0" cy="0"/>
          <a:chOff x="0" y="0"/>
          <a:chExt cx="0" cy="0"/>
        </a:xfrm>
      </p:grpSpPr>
      <p:pic>
        <p:nvPicPr>
          <p:cNvPr id="10" name="Bild 9"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pic>
        <p:nvPicPr>
          <p:cNvPr id="11" name="Bild 10"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9"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0" name="Straight Connector 7"/>
          <p:cNvCxnSpPr/>
          <p:nvPr userDrawn="1"/>
        </p:nvCxnSpPr>
        <p:spPr>
          <a:xfrm>
            <a:off x="9021141" y="6300176"/>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46034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2"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feld 22"/>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194977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04">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pic>
        <p:nvPicPr>
          <p:cNvPr id="11" name="Bild 10"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4"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feld 24"/>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61943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455595" y="4319078"/>
            <a:ext cx="11304155" cy="1008000"/>
          </a:xfrm>
        </p:spPr>
        <p:txBody>
          <a:bodyPr anchor="b" anchorCtr="0">
            <a:noAutofit/>
          </a:bodyPr>
          <a:lstStyle>
            <a:lvl1pPr>
              <a:defRPr sz="3700">
                <a:solidFill>
                  <a:schemeClr val="tx1"/>
                </a:solidFill>
                <a:latin typeface="+mj-lt"/>
              </a:defRPr>
            </a:lvl1pPr>
          </a:lstStyle>
          <a:p>
            <a:r>
              <a:rPr lang="en-US" sz="4000"/>
              <a:t>Presentation Title </a:t>
            </a:r>
            <a:br>
              <a:rPr lang="en-US" sz="4000"/>
            </a:br>
            <a:r>
              <a:rPr lang="en-US" sz="4000"/>
              <a:t>breaks to Two Lines</a:t>
            </a:r>
            <a:endParaRPr lang="de-DE"/>
          </a:p>
        </p:txBody>
      </p:sp>
      <p:sp>
        <p:nvSpPr>
          <p:cNvPr id="12" name="Subtitle 2"/>
          <p:cNvSpPr>
            <a:spLocks noGrp="1"/>
          </p:cNvSpPr>
          <p:nvPr>
            <p:ph type="subTitle" idx="1" hasCustomPrompt="1"/>
          </p:nvPr>
        </p:nvSpPr>
        <p:spPr bwMode="gray">
          <a:xfrm>
            <a:off x="455595" y="5526013"/>
            <a:ext cx="11304155"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000"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cxnSp>
        <p:nvCxnSpPr>
          <p:cNvPr id="9" name="Straight Connector 7"/>
          <p:cNvCxnSpPr/>
          <p:nvPr userDrawn="1"/>
        </p:nvCxnSpPr>
        <p:spPr>
          <a:xfrm>
            <a:off x="9021141" y="6421120"/>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pic>
        <p:nvPicPr>
          <p:cNvPr id="14" name="Bild 13" descr="graphic_2016_example_colo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7400" y="497573"/>
            <a:ext cx="11590151" cy="3862378"/>
          </a:xfrm>
          <a:prstGeom prst="rect">
            <a:avLst/>
          </a:prstGeom>
        </p:spPr>
      </p:pic>
      <p:pic>
        <p:nvPicPr>
          <p:cNvPr id="15" name="Bild 14"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73237" y="261059"/>
            <a:ext cx="1814782" cy="393820"/>
          </a:xfrm>
          <a:prstGeom prst="rect">
            <a:avLst/>
          </a:prstGeom>
        </p:spPr>
      </p:pic>
    </p:spTree>
    <p:extLst>
      <p:ext uri="{BB962C8B-B14F-4D97-AF65-F5344CB8AC3E}">
        <p14:creationId xmlns:p14="http://schemas.microsoft.com/office/powerpoint/2010/main" val="1513349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03">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4" name="image9.png"/>
          <p:cNvPicPr/>
          <p:nvPr userDrawn="1"/>
        </p:nvPicPr>
        <p:blipFill>
          <a:blip r:embed="rId5">
            <a:extLst/>
          </a:blip>
          <a:stretch>
            <a:fillRect/>
          </a:stretch>
        </p:blipFill>
        <p:spPr>
          <a:xfrm>
            <a:off x="259162" y="6299162"/>
            <a:ext cx="632613" cy="313097"/>
          </a:xfrm>
          <a:prstGeom prst="rect">
            <a:avLst/>
          </a:prstGeom>
          <a:ln w="12700">
            <a:miter lim="400000"/>
          </a:ln>
        </p:spPr>
      </p:pic>
      <p:cxnSp>
        <p:nvCxnSpPr>
          <p:cNvPr id="15"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477058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04">
    <p:bg>
      <p:bgPr>
        <a:solidFill>
          <a:schemeClr val="bg1"/>
        </a:solidFill>
        <a:effectLst/>
      </p:bgPr>
    </p:bg>
    <p:spTree>
      <p:nvGrpSpPr>
        <p:cNvPr id="1" name=""/>
        <p:cNvGrpSpPr/>
        <p:nvPr/>
      </p:nvGrpSpPr>
      <p:grpSpPr>
        <a:xfrm>
          <a:off x="0" y="0"/>
          <a:ext cx="0" cy="0"/>
          <a:chOff x="0" y="0"/>
          <a:chExt cx="0" cy="0"/>
        </a:xfrm>
      </p:grpSpPr>
      <p:pic>
        <p:nvPicPr>
          <p:cNvPr id="11" name="Bild 10"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4" name="image9.png"/>
          <p:cNvPicPr/>
          <p:nvPr userDrawn="1"/>
        </p:nvPicPr>
        <p:blipFill>
          <a:blip r:embed="rId5">
            <a:extLst/>
          </a:blip>
          <a:stretch>
            <a:fillRect/>
          </a:stretch>
        </p:blipFill>
        <p:spPr>
          <a:xfrm>
            <a:off x="259162" y="6299162"/>
            <a:ext cx="632613" cy="313097"/>
          </a:xfrm>
          <a:prstGeom prst="rect">
            <a:avLst/>
          </a:prstGeom>
          <a:ln w="12700">
            <a:miter lim="400000"/>
          </a:ln>
        </p:spPr>
      </p:pic>
      <p:cxnSp>
        <p:nvCxnSpPr>
          <p:cNvPr id="15"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feld 16"/>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395540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248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3099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pl-PL"/>
              <a:t>Kliknij ikonę, aby dodać obraz</a:t>
            </a:r>
            <a:endParaRPr lang="de-DE" dirty="0"/>
          </a:p>
        </p:txBody>
      </p:sp>
    </p:spTree>
    <p:extLst>
      <p:ext uri="{BB962C8B-B14F-4D97-AF65-F5344CB8AC3E}">
        <p14:creationId xmlns:p14="http://schemas.microsoft.com/office/powerpoint/2010/main" val="3048046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Tree>
    <p:extLst>
      <p:ext uri="{BB962C8B-B14F-4D97-AF65-F5344CB8AC3E}">
        <p14:creationId xmlns:p14="http://schemas.microsoft.com/office/powerpoint/2010/main" val="29162516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40567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ndard_no_Footer">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20" name="Inhaltsplatzhalter 19"/>
          <p:cNvSpPr>
            <a:spLocks noGrp="1"/>
          </p:cNvSpPr>
          <p:nvPr>
            <p:ph sz="quarter" idx="12"/>
          </p:nvPr>
        </p:nvSpPr>
        <p:spPr>
          <a:xfrm>
            <a:off x="242691"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1" name="Inhaltsplatzhalter 19"/>
          <p:cNvSpPr>
            <a:spLocks noGrp="1"/>
          </p:cNvSpPr>
          <p:nvPr>
            <p:ph sz="quarter" idx="13"/>
          </p:nvPr>
        </p:nvSpPr>
        <p:spPr>
          <a:xfrm>
            <a:off x="4242844"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2" name="Inhaltsplatzhalter 19"/>
          <p:cNvSpPr>
            <a:spLocks noGrp="1"/>
          </p:cNvSpPr>
          <p:nvPr>
            <p:ph sz="quarter" idx="14"/>
          </p:nvPr>
        </p:nvSpPr>
        <p:spPr>
          <a:xfrm>
            <a:off x="8242998"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Tree>
    <p:extLst>
      <p:ext uri="{BB962C8B-B14F-4D97-AF65-F5344CB8AC3E}">
        <p14:creationId xmlns:p14="http://schemas.microsoft.com/office/powerpoint/2010/main" val="34547785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tandard_no_Footer">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25" name="Inhaltsplatzhalter 19"/>
          <p:cNvSpPr>
            <a:spLocks noGrp="1"/>
          </p:cNvSpPr>
          <p:nvPr>
            <p:ph sz="quarter" idx="12"/>
          </p:nvPr>
        </p:nvSpPr>
        <p:spPr>
          <a:xfrm>
            <a:off x="242691"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6" name="Inhaltsplatzhalter 19"/>
          <p:cNvSpPr>
            <a:spLocks noGrp="1"/>
          </p:cNvSpPr>
          <p:nvPr>
            <p:ph sz="quarter" idx="13"/>
          </p:nvPr>
        </p:nvSpPr>
        <p:spPr>
          <a:xfrm>
            <a:off x="3259820"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7" name="Inhaltsplatzhalter 19"/>
          <p:cNvSpPr>
            <a:spLocks noGrp="1"/>
          </p:cNvSpPr>
          <p:nvPr>
            <p:ph sz="quarter" idx="14"/>
          </p:nvPr>
        </p:nvSpPr>
        <p:spPr>
          <a:xfrm>
            <a:off x="6269387"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8" name="Inhaltsplatzhalter 19"/>
          <p:cNvSpPr>
            <a:spLocks noGrp="1"/>
          </p:cNvSpPr>
          <p:nvPr>
            <p:ph sz="quarter" idx="15"/>
          </p:nvPr>
        </p:nvSpPr>
        <p:spPr>
          <a:xfrm>
            <a:off x="9286516"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Tree>
    <p:extLst>
      <p:ext uri="{BB962C8B-B14F-4D97-AF65-F5344CB8AC3E}">
        <p14:creationId xmlns:p14="http://schemas.microsoft.com/office/powerpoint/2010/main" val="2979283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tandar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59162" y="362838"/>
            <a:ext cx="11330950" cy="5690436"/>
          </a:xfrm>
        </p:spPr>
        <p:txBody>
          <a:bodyPr anchor="ctr" anchorCtr="0"/>
          <a:lstStyle>
            <a:lvl1pPr>
              <a:defRPr sz="6000"/>
            </a:lvl1pPr>
          </a:lstStyle>
          <a:p>
            <a:r>
              <a:rPr lang="en-US" noProof="0"/>
              <a:t>Big quote or </a:t>
            </a:r>
            <a:br>
              <a:rPr lang="en-US" noProof="0"/>
            </a:br>
            <a:r>
              <a:rPr lang="en-US" noProof="0"/>
              <a:t>section headline</a:t>
            </a:r>
            <a:endParaRPr lang="en-US"/>
          </a:p>
        </p:txBody>
      </p:sp>
    </p:spTree>
    <p:extLst>
      <p:ext uri="{BB962C8B-B14F-4D97-AF65-F5344CB8AC3E}">
        <p14:creationId xmlns:p14="http://schemas.microsoft.com/office/powerpoint/2010/main" val="674487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s 01">
    <p:bg>
      <p:bgPr>
        <a:solidFill>
          <a:schemeClr val="bg1"/>
        </a:solidFill>
        <a:effectLst/>
      </p:bgPr>
    </p:bg>
    <p:spTree>
      <p:nvGrpSpPr>
        <p:cNvPr id="1" name=""/>
        <p:cNvGrpSpPr/>
        <p:nvPr/>
      </p:nvGrpSpPr>
      <p:grpSpPr>
        <a:xfrm>
          <a:off x="0" y="0"/>
          <a:ext cx="0" cy="0"/>
          <a:chOff x="0" y="0"/>
          <a:chExt cx="0" cy="0"/>
        </a:xfrm>
      </p:grpSpPr>
      <p:pic>
        <p:nvPicPr>
          <p:cNvPr id="19" name="Bild 18"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6" name="Title Placeholder 1"/>
          <p:cNvSpPr>
            <a:spLocks noGrp="1"/>
          </p:cNvSpPr>
          <p:nvPr>
            <p:ph type="title" hasCustomPrompt="1"/>
          </p:nvPr>
        </p:nvSpPr>
        <p:spPr bwMode="gray">
          <a:xfrm>
            <a:off x="259163" y="284721"/>
            <a:ext cx="11166607" cy="756000"/>
          </a:xfrm>
          <a:prstGeom prst="rect">
            <a:avLst/>
          </a:prstGeom>
        </p:spPr>
        <p:txBody>
          <a:bodyPr vert="horz" lIns="0" tIns="0" rIns="0" bIns="0" rtlCol="0" anchor="t" anchorCtr="0">
            <a:noAutofit/>
          </a:bodyPr>
          <a:lstStyle>
            <a:lvl1pPr>
              <a:defRPr sz="2700">
                <a:solidFill>
                  <a:srgbClr val="FFFFFF"/>
                </a:solidFill>
              </a:defRPr>
            </a:lvl1pPr>
          </a:lstStyle>
          <a:p>
            <a:r>
              <a:rPr lang="en-US" noProof="0"/>
              <a:t>© 2016 SAP SE or an SAP affiliate company. All rights reserved.</a:t>
            </a:r>
          </a:p>
        </p:txBody>
      </p:sp>
      <p:sp>
        <p:nvSpPr>
          <p:cNvPr id="17" name="TextBox 4"/>
          <p:cNvSpPr txBox="1"/>
          <p:nvPr userDrawn="1"/>
        </p:nvSpPr>
        <p:spPr bwMode="gray">
          <a:xfrm>
            <a:off x="259162" y="1464216"/>
            <a:ext cx="11439213" cy="4001096"/>
          </a:xfrm>
          <a:prstGeom prst="rect">
            <a:avLst/>
          </a:prstGeom>
          <a:noFill/>
        </p:spPr>
        <p:txBody>
          <a:bodyPr wrap="square" lIns="0" tIns="0" rIns="0" bIns="0" rtlCol="0">
            <a:spAutoFit/>
          </a:bodyPr>
          <a:lstStyle/>
          <a:p>
            <a:pPr>
              <a:lnSpc>
                <a:spcPct val="100000"/>
              </a:lnSpc>
            </a:pPr>
            <a:r>
              <a:rPr lang="de-DE" sz="1300" kern="1200" err="1">
                <a:solidFill>
                  <a:srgbClr val="FFFFFF"/>
                </a:solidFill>
                <a:latin typeface="+mn-lt"/>
                <a:ea typeface="+mn-ea"/>
                <a:cs typeface="+mn-cs"/>
              </a:rPr>
              <a:t>No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part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publication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reproduced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transmitted</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form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purpose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express </a:t>
            </a:r>
            <a:r>
              <a:rPr lang="de-DE" sz="1300" kern="1200" err="1">
                <a:solidFill>
                  <a:srgbClr val="FFFFFF"/>
                </a:solidFill>
                <a:latin typeface="+mn-lt"/>
                <a:ea typeface="+mn-ea"/>
                <a:cs typeface="+mn-cs"/>
              </a:rPr>
              <a:t>permission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information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contained</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prior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notice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Some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marketed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distributors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contain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proprietary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components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vendors</a:t>
            </a:r>
            <a:r>
              <a:rPr lang="de-DE" sz="1300" kern="1200">
                <a:solidFill>
                  <a:srgbClr val="FFFFFF"/>
                </a:solidFill>
                <a:latin typeface="+mn-lt"/>
                <a:ea typeface="+mn-ea"/>
                <a:cs typeface="+mn-cs"/>
              </a:rPr>
              <a:t>. National </a:t>
            </a:r>
            <a:r>
              <a:rPr lang="de-DE" sz="1300" kern="1200" err="1">
                <a:solidFill>
                  <a:srgbClr val="FFFFFF"/>
                </a:solidFill>
                <a:latin typeface="+mn-lt"/>
                <a:ea typeface="+mn-ea"/>
                <a:cs typeface="+mn-cs"/>
              </a:rPr>
              <a:t>product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specifications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vary</a:t>
            </a:r>
            <a:r>
              <a:rPr lang="de-DE" sz="1300" kern="1200">
                <a:solidFill>
                  <a:srgbClr val="FFFFFF"/>
                </a:solidFill>
                <a:latin typeface="+mn-lt"/>
                <a:ea typeface="+mn-ea"/>
                <a:cs typeface="+mn-cs"/>
              </a:rPr>
              <a:t>.</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These </a:t>
            </a:r>
            <a:r>
              <a:rPr lang="de-DE" sz="1300" kern="1200" err="1">
                <a:solidFill>
                  <a:srgbClr val="FFFFFF"/>
                </a:solidFill>
                <a:latin typeface="+mn-lt"/>
                <a:ea typeface="+mn-ea"/>
                <a:cs typeface="+mn-cs"/>
              </a:rPr>
              <a:t>materials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provided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informational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purposes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only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kind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shall</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liable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errors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omissions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materials</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only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warranties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those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forth</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express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accompanying</a:t>
            </a:r>
            <a:r>
              <a:rPr lang="de-DE" sz="1300" kern="1200">
                <a:solidFill>
                  <a:srgbClr val="FFFFFF"/>
                </a:solidFill>
                <a:latin typeface="+mn-lt"/>
                <a:ea typeface="+mn-ea"/>
                <a:cs typeface="+mn-cs"/>
              </a:rPr>
              <a:t> such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Nothing</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should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construed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constituting</a:t>
            </a:r>
            <a:r>
              <a:rPr lang="de-DE" sz="1300" kern="1200">
                <a:solidFill>
                  <a:srgbClr val="FFFFFF"/>
                </a:solidFill>
                <a:latin typeface="+mn-lt"/>
                <a:ea typeface="+mn-ea"/>
                <a:cs typeface="+mn-cs"/>
              </a:rPr>
              <a:t> an additional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In </a:t>
            </a:r>
            <a:r>
              <a:rPr lang="de-DE" sz="1300" kern="1200" err="1">
                <a:solidFill>
                  <a:srgbClr val="FFFFFF"/>
                </a:solidFill>
                <a:latin typeface="+mn-lt"/>
                <a:ea typeface="+mn-ea"/>
                <a:cs typeface="+mn-cs"/>
              </a:rPr>
              <a:t>particular</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have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obligation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pursue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course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business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outlined</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develop</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release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therein</a:t>
            </a:r>
            <a:r>
              <a:rPr lang="de-DE" sz="1300" kern="1200">
                <a:solidFill>
                  <a:srgbClr val="FFFFFF"/>
                </a:solidFill>
                <a:latin typeface="+mn-lt"/>
                <a:ea typeface="+mn-ea"/>
                <a:cs typeface="+mn-cs"/>
              </a:rPr>
              <a:t>. This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SE’s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strategy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possible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future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developments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platform</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directions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all </a:t>
            </a:r>
            <a:r>
              <a:rPr lang="de-DE" sz="1300" kern="1200" err="1">
                <a:solidFill>
                  <a:srgbClr val="FFFFFF"/>
                </a:solidFill>
                <a:latin typeface="+mn-lt"/>
                <a:ea typeface="+mn-ea"/>
                <a:cs typeface="+mn-cs"/>
              </a:rPr>
              <a:t>subject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time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reason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notice</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information</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is</a:t>
            </a:r>
            <a:r>
              <a:rPr lang="de-DE" sz="1300" kern="1200">
                <a:solidFill>
                  <a:srgbClr val="FFFFFF"/>
                </a:solidFill>
                <a:latin typeface="+mn-lt"/>
                <a:ea typeface="+mn-ea"/>
                <a:cs typeface="+mn-cs"/>
              </a:rPr>
              <a:t> not a </a:t>
            </a:r>
            <a:r>
              <a:rPr lang="de-DE" sz="1300" kern="1200" err="1">
                <a:solidFill>
                  <a:srgbClr val="FFFFFF"/>
                </a:solidFill>
                <a:latin typeface="+mn-lt"/>
                <a:ea typeface="+mn-ea"/>
                <a:cs typeface="+mn-cs"/>
              </a:rPr>
              <a:t>commitment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promise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legal </a:t>
            </a:r>
            <a:r>
              <a:rPr lang="de-DE" sz="1300" kern="1200" err="1">
                <a:solidFill>
                  <a:srgbClr val="FFFFFF"/>
                </a:solidFill>
                <a:latin typeface="+mn-lt"/>
                <a:ea typeface="+mn-ea"/>
                <a:cs typeface="+mn-cs"/>
              </a:rPr>
              <a:t>obligation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deliver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material, </a:t>
            </a:r>
            <a:r>
              <a:rPr lang="de-DE" sz="1300" kern="1200" err="1">
                <a:solidFill>
                  <a:srgbClr val="FFFFFF"/>
                </a:solidFill>
                <a:latin typeface="+mn-lt"/>
                <a:ea typeface="+mn-ea"/>
                <a:cs typeface="+mn-cs"/>
              </a:rPr>
              <a:t>code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All </a:t>
            </a:r>
            <a:r>
              <a:rPr lang="de-DE" sz="1300" kern="1200" err="1">
                <a:solidFill>
                  <a:srgbClr val="FFFFFF"/>
                </a:solidFill>
                <a:latin typeface="+mn-lt"/>
                <a:ea typeface="+mn-ea"/>
                <a:cs typeface="+mn-cs"/>
              </a:rPr>
              <a:t>forward-looking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subject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various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risks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uncertainties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could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cause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actual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results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differ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materially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from</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expectations</a:t>
            </a:r>
            <a:r>
              <a:rPr lang="de-DE" sz="1300" kern="1200">
                <a:solidFill>
                  <a:srgbClr val="FFFFFF"/>
                </a:solidFill>
                <a:latin typeface="+mn-lt"/>
                <a:ea typeface="+mn-ea"/>
                <a:cs typeface="+mn-cs"/>
              </a:rPr>
              <a:t>. Readers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cautioned</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place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undue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reliance</a:t>
            </a:r>
            <a:r>
              <a:rPr lang="de-DE" sz="1300" kern="1200">
                <a:solidFill>
                  <a:srgbClr val="FFFFFF"/>
                </a:solidFill>
                <a:latin typeface="+mn-lt"/>
                <a:ea typeface="+mn-ea"/>
                <a:cs typeface="+mn-cs"/>
              </a:rPr>
              <a:t> on </a:t>
            </a:r>
            <a:r>
              <a:rPr lang="de-DE" sz="1300" kern="1200" err="1">
                <a:solidFill>
                  <a:srgbClr val="FFFFFF"/>
                </a:solidFill>
                <a:latin typeface="+mn-lt"/>
                <a:ea typeface="+mn-ea"/>
                <a:cs typeface="+mn-cs"/>
              </a:rPr>
              <a:t>these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forward-looking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should</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relied</a:t>
            </a:r>
            <a:r>
              <a:rPr lang="de-DE" sz="1300" kern="1200">
                <a:solidFill>
                  <a:srgbClr val="FFFFFF"/>
                </a:solidFill>
                <a:latin typeface="+mn-lt"/>
                <a:ea typeface="+mn-ea"/>
                <a:cs typeface="+mn-cs"/>
              </a:rPr>
              <a:t> upon in </a:t>
            </a:r>
            <a:r>
              <a:rPr lang="de-DE" sz="1300" kern="1200" err="1">
                <a:solidFill>
                  <a:srgbClr val="FFFFFF"/>
                </a:solidFill>
                <a:latin typeface="+mn-lt"/>
                <a:ea typeface="+mn-ea"/>
                <a:cs typeface="+mn-cs"/>
              </a:rPr>
              <a:t>making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purchasing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decisions</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well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their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respective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logos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registered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in Germany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countries. All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names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their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respective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See </a:t>
            </a:r>
            <a:r>
              <a:rPr lang="de-DE" sz="1300" u="sng" kern="1200">
                <a:solidFill>
                  <a:srgbClr val="FFFFFF"/>
                </a:solidFill>
                <a:latin typeface="+mn-lt"/>
                <a:ea typeface="+mn-ea"/>
                <a:cs typeface="+mn-cs"/>
                <a:hlinkClick r:id="rId3"/>
              </a:rPr>
              <a:t>http://global.sap.com/corporate-en/legal/copyright/index.epx</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for</a:t>
            </a:r>
            <a:r>
              <a:rPr lang="de-DE" sz="1300" u="none" kern="1200">
                <a:solidFill>
                  <a:srgbClr val="FFFFFF"/>
                </a:solidFill>
                <a:latin typeface="+mn-lt"/>
                <a:ea typeface="+mn-ea"/>
                <a:cs typeface="+mn-cs"/>
              </a:rPr>
              <a:t> additional </a:t>
            </a:r>
            <a:r>
              <a:rPr lang="de-DE" sz="1300" u="none" kern="1200" err="1">
                <a:solidFill>
                  <a:srgbClr val="FFFFFF"/>
                </a:solidFill>
                <a:latin typeface="+mn-lt"/>
                <a:ea typeface="+mn-ea"/>
                <a:cs typeface="+mn-cs"/>
              </a:rPr>
              <a:t>trademark</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information</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and</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notices</a:t>
            </a:r>
            <a:r>
              <a:rPr lang="de-DE" sz="1300" u="none" kern="1200">
                <a:solidFill>
                  <a:srgbClr val="FFFFFF"/>
                </a:solidFill>
                <a:latin typeface="+mn-lt"/>
                <a:ea typeface="+mn-ea"/>
                <a:cs typeface="+mn-cs"/>
              </a:rPr>
              <a:t>.</a:t>
            </a:r>
            <a:endParaRPr lang="en-US" sz="1300" u="none">
              <a:solidFill>
                <a:srgbClr val="FFFFFF"/>
              </a:solidFill>
              <a:latin typeface="Arial"/>
              <a:ea typeface="MS PGothic" pitchFamily="34" charset="-128"/>
            </a:endParaRPr>
          </a:p>
        </p:txBody>
      </p:sp>
      <p:cxnSp>
        <p:nvCxnSpPr>
          <p:cNvPr id="18" name="Straight Connector 7"/>
          <p:cNvCxnSpPr/>
          <p:nvPr userDrawn="1"/>
        </p:nvCxnSpPr>
        <p:spPr>
          <a:xfrm>
            <a:off x="259163" y="895415"/>
            <a:ext cx="11673654"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20" name="Bild 19" descr="(y)_blue_transparent.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513572" y="135337"/>
            <a:ext cx="559531" cy="614227"/>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spTree>
    <p:extLst>
      <p:ext uri="{BB962C8B-B14F-4D97-AF65-F5344CB8AC3E}">
        <p14:creationId xmlns:p14="http://schemas.microsoft.com/office/powerpoint/2010/main" val="146857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lko tytuł">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ytuł i teks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2.xml"/><Relationship Id="rId3" Type="http://schemas.openxmlformats.org/officeDocument/2006/relationships/slideLayout" Target="../slideLayouts/slideLayout31.xml"/><Relationship Id="rId21" Type="http://schemas.microsoft.com/office/2007/relationships/hdphoto" Target="../media/hdphoto1.wdp"/><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8" r:id="rId28"/>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 name="Bild 5" descr="hg-verlauf.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2" name="Title Placeholder 1"/>
          <p:cNvSpPr>
            <a:spLocks noGrp="1"/>
          </p:cNvSpPr>
          <p:nvPr>
            <p:ph type="title"/>
          </p:nvPr>
        </p:nvSpPr>
        <p:spPr bwMode="gray">
          <a:xfrm>
            <a:off x="259163" y="284721"/>
            <a:ext cx="11166607" cy="652608"/>
          </a:xfrm>
          <a:prstGeom prst="rect">
            <a:avLst/>
          </a:prstGeom>
        </p:spPr>
        <p:txBody>
          <a:bodyPr vert="horz" lIns="0" tIns="0" rIns="0" bIns="0" rtlCol="0" anchor="t" anchorCtr="0">
            <a:noAutofit/>
          </a:bodyPr>
          <a:lstStyle/>
          <a:p>
            <a:r>
              <a:rPr lang="en-US" noProof="0"/>
              <a:t>Insert page title</a:t>
            </a:r>
          </a:p>
        </p:txBody>
      </p:sp>
      <p:sp>
        <p:nvSpPr>
          <p:cNvPr id="3" name="Text Placeholder 2"/>
          <p:cNvSpPr>
            <a:spLocks noGrp="1"/>
          </p:cNvSpPr>
          <p:nvPr>
            <p:ph type="body"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2" name="Bild 11" descr="(y)_blue_transparent.png"/>
          <p:cNvPicPr>
            <a:picLocks noChangeAspect="1"/>
          </p:cNvPicPr>
          <p:nvPr userDrawn="1"/>
        </p:nvPicPr>
        <p:blipFill>
          <a:blip r:embed="rId20">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513572" y="135337"/>
            <a:ext cx="559531" cy="614227"/>
          </a:xfrm>
          <a:prstGeom prst="rect">
            <a:avLst/>
          </a:prstGeom>
        </p:spPr>
      </p:pic>
      <p:pic>
        <p:nvPicPr>
          <p:cNvPr id="13" name="image9.png"/>
          <p:cNvPicPr/>
          <p:nvPr userDrawn="1"/>
        </p:nvPicPr>
        <p:blipFill>
          <a:blip r:embed="rId22">
            <a:extLst/>
          </a:blip>
          <a:stretch>
            <a:fillRect/>
          </a:stretch>
        </p:blipFill>
        <p:spPr>
          <a:xfrm>
            <a:off x="259162" y="6299162"/>
            <a:ext cx="632613" cy="313097"/>
          </a:xfrm>
          <a:prstGeom prst="rect">
            <a:avLst/>
          </a:prstGeom>
          <a:ln w="12700">
            <a:miter lim="400000"/>
          </a:ln>
        </p:spPr>
      </p:pic>
    </p:spTree>
    <p:extLst>
      <p:ext uri="{BB962C8B-B14F-4D97-AF65-F5344CB8AC3E}">
        <p14:creationId xmlns:p14="http://schemas.microsoft.com/office/powerpoint/2010/main" val="234985039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0" indent="0" algn="l" defTabSz="1219170" rtl="0" eaLnBrk="1" latinLnBrk="0" hangingPunct="1">
        <a:spcBef>
          <a:spcPts val="2160"/>
        </a:spcBef>
        <a:buClr>
          <a:schemeClr val="accent1"/>
        </a:buClr>
        <a:buSzPct val="80000"/>
        <a:buFontTx/>
        <a:buNone/>
        <a:defRPr sz="2400" b="1" kern="1200">
          <a:solidFill>
            <a:srgbClr val="FFFFFF"/>
          </a:solidFill>
          <a:latin typeface="+mn-lt"/>
          <a:ea typeface="+mn-ea"/>
          <a:cs typeface="+mn-cs"/>
        </a:defRPr>
      </a:lvl1pPr>
      <a:lvl2pPr marL="0" indent="0" algn="l" defTabSz="1219170" rtl="0" eaLnBrk="1" latinLnBrk="0" hangingPunct="1">
        <a:spcBef>
          <a:spcPts val="667"/>
        </a:spcBef>
        <a:buClr>
          <a:schemeClr val="accent1"/>
        </a:buClr>
        <a:buSzPct val="80000"/>
        <a:buFont typeface="Wingdings" pitchFamily="2" charset="2"/>
        <a:buNone/>
        <a:defRPr sz="2400" kern="1200">
          <a:solidFill>
            <a:srgbClr val="FFFFFF"/>
          </a:solidFill>
          <a:latin typeface="+mn-lt"/>
          <a:ea typeface="+mn-ea"/>
          <a:cs typeface="+mn-cs"/>
        </a:defRPr>
      </a:lvl2pPr>
      <a:lvl3pPr marL="359824" indent="-241294" algn="l" defTabSz="1219170" rtl="0" eaLnBrk="1" latinLnBrk="0" hangingPunct="1">
        <a:spcBef>
          <a:spcPts val="560"/>
        </a:spcBef>
        <a:buClr>
          <a:schemeClr val="accent1"/>
        </a:buClr>
        <a:buSzPct val="100000"/>
        <a:buFont typeface="Wingdings" pitchFamily="2" charset="2"/>
        <a:buChar char=""/>
        <a:defRPr sz="2133" kern="1200">
          <a:solidFill>
            <a:srgbClr val="FFFFFF"/>
          </a:solidFill>
          <a:latin typeface="+mn-lt"/>
          <a:ea typeface="+mn-ea"/>
          <a:cs typeface="+mn-cs"/>
        </a:defRPr>
      </a:lvl3pPr>
      <a:lvl4pPr marL="596885" indent="-237061" algn="l" defTabSz="1219170" rtl="0" eaLnBrk="1" latinLnBrk="0" hangingPunct="1">
        <a:spcBef>
          <a:spcPts val="560"/>
        </a:spcBef>
        <a:buClrTx/>
        <a:buSzPct val="100000"/>
        <a:buFont typeface="Arial" pitchFamily="34" charset="0"/>
        <a:buChar char="–"/>
        <a:defRPr sz="1867" kern="1200">
          <a:solidFill>
            <a:srgbClr val="FFFFFF"/>
          </a:solidFill>
          <a:latin typeface="+mn-lt"/>
          <a:ea typeface="+mn-ea"/>
          <a:cs typeface="+mn-cs"/>
        </a:defRPr>
      </a:lvl4pPr>
      <a:lvl5pPr marL="836063" indent="-239178" algn="l" defTabSz="1219170" rtl="0" eaLnBrk="1" latinLnBrk="0" hangingPunct="1">
        <a:spcBef>
          <a:spcPts val="336"/>
        </a:spcBef>
        <a:buClrTx/>
        <a:buSzPct val="100000"/>
        <a:buFont typeface="Courier New" pitchFamily="49" charset="0"/>
        <a:buChar char="o"/>
        <a:defRPr sz="1867" kern="1200">
          <a:solidFill>
            <a:srgbClr val="FFFFFF"/>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ubernetes-helm/monocular/tree/master/deployment/monocular" TargetMode="External"/><Relationship Id="rId2" Type="http://schemas.openxmlformats.org/officeDocument/2006/relationships/hyperlink" Target="https://github.com/kubernetes/charts" TargetMode="External"/><Relationship Id="rId1" Type="http://schemas.openxmlformats.org/officeDocument/2006/relationships/slideLayout" Target="../slideLayouts/slideLayout9.xml"/><Relationship Id="rId5" Type="http://schemas.openxmlformats.org/officeDocument/2006/relationships/hyperlink" Target="http://helm-repository.yrd.rot.hybris.com/" TargetMode="External"/><Relationship Id="rId4" Type="http://schemas.openxmlformats.org/officeDocument/2006/relationships/hyperlink" Target="https://raw.githubusercontent.com/SAPHybrisGliwice/devops-community_chapter2/master/JB-hel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microsoft.com/office/2007/relationships/hdphoto" Target="../media/hdphoto5.wdp"/><Relationship Id="rId5" Type="http://schemas.openxmlformats.org/officeDocument/2006/relationships/image" Target="../media/image18.png"/><Relationship Id="rId4" Type="http://schemas.microsoft.com/office/2007/relationships/hdphoto" Target="../media/hdphoto4.wdp"/><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39.xml"/><Relationship Id="rId5" Type="http://schemas.openxmlformats.org/officeDocument/2006/relationships/image" Target="../media/image37.tiff"/><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4.tiff"/></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dirty="0" err="1"/>
              <a:t>Devops</a:t>
            </a:r>
            <a:r>
              <a:rPr lang="en-US" dirty="0"/>
              <a:t> Community Chapter 2</a:t>
            </a:r>
            <a:br>
              <a:rPr lang="en-US" dirty="0"/>
            </a:br>
            <a:r>
              <a:rPr lang="en-US" dirty="0" err="1">
                <a:solidFill>
                  <a:schemeClr val="accent1"/>
                </a:solidFill>
              </a:rPr>
              <a:t>Czyli</a:t>
            </a:r>
            <a:r>
              <a:rPr lang="en-US" dirty="0">
                <a:solidFill>
                  <a:schemeClr val="accent1"/>
                </a:solidFill>
              </a:rPr>
              <a:t>: </a:t>
            </a:r>
            <a:r>
              <a:rPr lang="en-US" dirty="0" err="1">
                <a:solidFill>
                  <a:schemeClr val="accent1"/>
                </a:solidFill>
              </a:rPr>
              <a:t>jak</a:t>
            </a:r>
            <a:r>
              <a:rPr lang="en-US" dirty="0">
                <a:solidFill>
                  <a:schemeClr val="accent1"/>
                </a:solidFill>
              </a:rPr>
              <a:t> </a:t>
            </a:r>
            <a:r>
              <a:rPr lang="en-US" dirty="0" err="1">
                <a:solidFill>
                  <a:schemeClr val="accent1"/>
                </a:solidFill>
              </a:rPr>
              <a:t>przestałem</a:t>
            </a:r>
            <a:r>
              <a:rPr lang="en-US" dirty="0">
                <a:solidFill>
                  <a:schemeClr val="accent1"/>
                </a:solidFill>
              </a:rPr>
              <a:t> </a:t>
            </a:r>
            <a:r>
              <a:rPr lang="en-US" dirty="0" err="1">
                <a:solidFill>
                  <a:schemeClr val="accent1"/>
                </a:solidFill>
              </a:rPr>
              <a:t>klikać</a:t>
            </a:r>
            <a:r>
              <a:rPr lang="en-US" dirty="0">
                <a:solidFill>
                  <a:schemeClr val="accent1"/>
                </a:solidFill>
              </a:rPr>
              <a:t> I </a:t>
            </a:r>
            <a:r>
              <a:rPr lang="en-US" dirty="0" err="1">
                <a:solidFill>
                  <a:schemeClr val="accent1"/>
                </a:solidFill>
              </a:rPr>
              <a:t>pokochałem</a:t>
            </a:r>
            <a:r>
              <a:rPr lang="en-US" dirty="0">
                <a:solidFill>
                  <a:schemeClr val="accent1"/>
                </a:solidFill>
              </a:rPr>
              <a:t> </a:t>
            </a:r>
            <a:r>
              <a:rPr lang="en-US" dirty="0" err="1">
                <a:solidFill>
                  <a:schemeClr val="accent1"/>
                </a:solidFill>
              </a:rPr>
              <a:t>automatyzację</a:t>
            </a:r>
            <a:endParaRPr lang="de-DE" dirty="0">
              <a:solidFill>
                <a:schemeClr val="accent1"/>
              </a:solidFill>
            </a:endParaRPr>
          </a:p>
        </p:txBody>
      </p:sp>
      <p:pic>
        <p:nvPicPr>
          <p:cNvPr id="13" name="Obraz 12">
            <a:extLst>
              <a:ext uri="{FF2B5EF4-FFF2-40B4-BE49-F238E27FC236}">
                <a16:creationId xmlns:a16="http://schemas.microsoft.com/office/drawing/2014/main" id="{1A7D7974-BD07-8643-AC8B-11D4E0A7BFFB}"/>
              </a:ext>
            </a:extLst>
          </p:cNvPr>
          <p:cNvPicPr>
            <a:picLocks noChangeAspect="1"/>
          </p:cNvPicPr>
          <p:nvPr/>
        </p:nvPicPr>
        <p:blipFill>
          <a:blip r:embed="rId2"/>
          <a:stretch>
            <a:fillRect/>
          </a:stretch>
        </p:blipFill>
        <p:spPr>
          <a:xfrm>
            <a:off x="3038593" y="206828"/>
            <a:ext cx="5399614" cy="3575971"/>
          </a:xfrm>
          <a:prstGeom prst="rect">
            <a:avLst/>
          </a:prstGeom>
          <a:effectLst>
            <a:softEdge rad="127000"/>
          </a:effectLst>
        </p:spPr>
      </p:pic>
    </p:spTree>
    <p:extLst>
      <p:ext uri="{BB962C8B-B14F-4D97-AF65-F5344CB8AC3E}">
        <p14:creationId xmlns:p14="http://schemas.microsoft.com/office/powerpoint/2010/main" val="1786748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Container orchestration</a:t>
            </a:r>
          </a:p>
        </p:txBody>
      </p:sp>
      <p:sp>
        <p:nvSpPr>
          <p:cNvPr id="5" name="Text Placeholder">
            <a:extLst>
              <a:ext uri="{FF2B5EF4-FFF2-40B4-BE49-F238E27FC236}">
                <a16:creationId xmlns:a16="http://schemas.microsoft.com/office/drawing/2014/main" id="{6D7E3238-71BF-164A-AA4C-458836A293AD}"/>
              </a:ext>
            </a:extLst>
          </p:cNvPr>
          <p:cNvSpPr txBox="1">
            <a:spLocks/>
          </p:cNvSpPr>
          <p:nvPr/>
        </p:nvSpPr>
        <p:spPr>
          <a:xfrm>
            <a:off x="503999" y="1620000"/>
            <a:ext cx="11186477"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K8S</a:t>
            </a:r>
          </a:p>
          <a:p>
            <a:pPr lvl="1"/>
            <a:r>
              <a:rPr lang="en-US" dirty="0"/>
              <a:t>Mesos/Marathon</a:t>
            </a:r>
          </a:p>
          <a:p>
            <a:pPr lvl="1"/>
            <a:r>
              <a:rPr lang="en-US" dirty="0"/>
              <a:t>Docker Swarm</a:t>
            </a:r>
          </a:p>
          <a:p>
            <a:pPr lvl="1"/>
            <a:endParaRPr lang="en-US" dirty="0"/>
          </a:p>
          <a:p>
            <a:pPr marL="0" lvl="1" indent="0">
              <a:buNone/>
            </a:pPr>
            <a:endParaRPr lang="en-US" dirty="0"/>
          </a:p>
        </p:txBody>
      </p:sp>
      <p:pic>
        <p:nvPicPr>
          <p:cNvPr id="4" name="Picture 3">
            <a:extLst>
              <a:ext uri="{FF2B5EF4-FFF2-40B4-BE49-F238E27FC236}">
                <a16:creationId xmlns:a16="http://schemas.microsoft.com/office/drawing/2014/main" id="{A4392D6C-6518-3B4A-B144-2CDB63592279}"/>
              </a:ext>
            </a:extLst>
          </p:cNvPr>
          <p:cNvPicPr>
            <a:picLocks noChangeAspect="1"/>
          </p:cNvPicPr>
          <p:nvPr/>
        </p:nvPicPr>
        <p:blipFill>
          <a:blip r:embed="rId2"/>
          <a:stretch>
            <a:fillRect/>
          </a:stretch>
        </p:blipFill>
        <p:spPr>
          <a:xfrm>
            <a:off x="6870700" y="764865"/>
            <a:ext cx="4503737" cy="4503737"/>
          </a:xfrm>
          <a:prstGeom prst="rect">
            <a:avLst/>
          </a:prstGeom>
        </p:spPr>
      </p:pic>
    </p:spTree>
    <p:extLst>
      <p:ext uri="{BB962C8B-B14F-4D97-AF65-F5344CB8AC3E}">
        <p14:creationId xmlns:p14="http://schemas.microsoft.com/office/powerpoint/2010/main" val="763334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Smarter</a:t>
            </a:r>
            <a:r>
              <a:rPr lang="en-US" dirty="0"/>
              <a:t> deployments in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3329515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Helm </a:t>
            </a:r>
            <a:r>
              <a:rPr lang="en-US" dirty="0"/>
              <a:t>– The package manager for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1160188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4001" y="1308715"/>
            <a:ext cx="7092000" cy="4716000"/>
          </a:xfrm>
        </p:spPr>
        <p:txBody>
          <a:bodyPr/>
          <a:lstStyle/>
          <a:p>
            <a:pPr lvl="0"/>
            <a:r>
              <a:rPr lang="pl-PL" dirty="0"/>
              <a:t>„ </a:t>
            </a:r>
            <a:r>
              <a:rPr lang="pl-PL" dirty="0" err="1"/>
              <a:t>Helm</a:t>
            </a:r>
            <a:r>
              <a:rPr lang="pl-PL" dirty="0"/>
              <a:t> </a:t>
            </a:r>
            <a:r>
              <a:rPr lang="pl-PL" dirty="0" err="1"/>
              <a:t>is</a:t>
            </a:r>
            <a:r>
              <a:rPr lang="pl-PL" dirty="0"/>
              <a:t> a </a:t>
            </a:r>
            <a:r>
              <a:rPr lang="pl-PL" dirty="0" err="1"/>
              <a:t>tool</a:t>
            </a:r>
            <a:r>
              <a:rPr lang="pl-PL" dirty="0"/>
              <a:t> </a:t>
            </a:r>
            <a:r>
              <a:rPr lang="pl-PL" dirty="0" err="1"/>
              <a:t>that</a:t>
            </a:r>
            <a:r>
              <a:rPr lang="pl-PL" dirty="0"/>
              <a:t> </a:t>
            </a:r>
            <a:r>
              <a:rPr lang="pl-PL" dirty="0" err="1"/>
              <a:t>streamlines</a:t>
            </a:r>
            <a:r>
              <a:rPr lang="pl-PL" dirty="0"/>
              <a:t> </a:t>
            </a:r>
            <a:r>
              <a:rPr lang="pl-PL" dirty="0" err="1"/>
              <a:t>installing</a:t>
            </a:r>
            <a:r>
              <a:rPr lang="pl-PL" dirty="0"/>
              <a:t> and </a:t>
            </a:r>
            <a:r>
              <a:rPr lang="pl-PL" dirty="0" err="1"/>
              <a:t>managing</a:t>
            </a:r>
            <a:r>
              <a:rPr lang="pl-PL" dirty="0"/>
              <a:t> </a:t>
            </a:r>
            <a:r>
              <a:rPr lang="pl-PL" dirty="0" err="1"/>
              <a:t>Kubernetes</a:t>
            </a:r>
            <a:r>
              <a:rPr lang="pl-PL" dirty="0"/>
              <a:t> </a:t>
            </a:r>
            <a:r>
              <a:rPr lang="pl-PL" dirty="0" err="1"/>
              <a:t>applications</a:t>
            </a:r>
            <a:r>
              <a:rPr lang="pl-PL" dirty="0"/>
              <a:t>. </a:t>
            </a:r>
            <a:r>
              <a:rPr lang="pl-PL" dirty="0" err="1"/>
              <a:t>Think</a:t>
            </a:r>
            <a:r>
              <a:rPr lang="pl-PL" dirty="0"/>
              <a:t> of </a:t>
            </a:r>
            <a:r>
              <a:rPr lang="pl-PL" dirty="0" err="1"/>
              <a:t>it</a:t>
            </a:r>
            <a:r>
              <a:rPr lang="pl-PL" dirty="0"/>
              <a:t> </a:t>
            </a:r>
            <a:r>
              <a:rPr lang="pl-PL" dirty="0" err="1"/>
              <a:t>like</a:t>
            </a:r>
            <a:r>
              <a:rPr lang="pl-PL" dirty="0"/>
              <a:t> </a:t>
            </a:r>
            <a:r>
              <a:rPr lang="pl-PL" dirty="0" err="1"/>
              <a:t>apt</a:t>
            </a:r>
            <a:r>
              <a:rPr lang="pl-PL" dirty="0"/>
              <a:t>/</a:t>
            </a:r>
            <a:r>
              <a:rPr lang="pl-PL" dirty="0" err="1"/>
              <a:t>yum</a:t>
            </a:r>
            <a:r>
              <a:rPr lang="pl-PL" dirty="0"/>
              <a:t>/</a:t>
            </a:r>
            <a:r>
              <a:rPr lang="pl-PL" dirty="0" err="1"/>
              <a:t>homebrew</a:t>
            </a:r>
            <a:r>
              <a:rPr lang="pl-PL" dirty="0"/>
              <a:t> for </a:t>
            </a:r>
            <a:r>
              <a:rPr lang="pl-PL" dirty="0" err="1"/>
              <a:t>Kubernetes</a:t>
            </a:r>
            <a:r>
              <a:rPr lang="pl-PL" dirty="0"/>
              <a:t>.”</a:t>
            </a:r>
          </a:p>
          <a:p>
            <a:pPr marL="342900" indent="-342900">
              <a:buFont typeface="Arial" panose="020B0604020202020204" pitchFamily="34" charset="0"/>
              <a:buChar char="•"/>
            </a:pPr>
            <a:r>
              <a:rPr lang="pl-PL" dirty="0" err="1"/>
              <a:t>Helm</a:t>
            </a:r>
            <a:r>
              <a:rPr lang="pl-PL" dirty="0"/>
              <a:t> </a:t>
            </a:r>
            <a:r>
              <a:rPr lang="pl-PL" dirty="0" err="1"/>
              <a:t>has</a:t>
            </a:r>
            <a:r>
              <a:rPr lang="pl-PL" dirty="0"/>
              <a:t> </a:t>
            </a:r>
            <a:r>
              <a:rPr lang="pl-PL" dirty="0" err="1"/>
              <a:t>two</a:t>
            </a:r>
            <a:r>
              <a:rPr lang="pl-PL" dirty="0"/>
              <a:t> </a:t>
            </a:r>
            <a:r>
              <a:rPr lang="pl-PL" dirty="0" err="1"/>
              <a:t>parts</a:t>
            </a:r>
            <a:r>
              <a:rPr lang="pl-PL" dirty="0"/>
              <a:t>: a </a:t>
            </a:r>
            <a:r>
              <a:rPr lang="pl-PL" dirty="0" err="1"/>
              <a:t>client</a:t>
            </a:r>
            <a:r>
              <a:rPr lang="pl-PL" dirty="0"/>
              <a:t> (</a:t>
            </a:r>
            <a:r>
              <a:rPr lang="pl-PL" dirty="0" err="1">
                <a:solidFill>
                  <a:schemeClr val="accent1"/>
                </a:solidFill>
              </a:rPr>
              <a:t>helm</a:t>
            </a:r>
            <a:r>
              <a:rPr lang="pl-PL" dirty="0"/>
              <a:t>) and a </a:t>
            </a:r>
            <a:r>
              <a:rPr lang="pl-PL" dirty="0" err="1"/>
              <a:t>server</a:t>
            </a:r>
            <a:r>
              <a:rPr lang="pl-PL" dirty="0"/>
              <a:t> (</a:t>
            </a:r>
            <a:r>
              <a:rPr lang="pl-PL" dirty="0" err="1">
                <a:solidFill>
                  <a:schemeClr val="accent1"/>
                </a:solidFill>
              </a:rPr>
              <a:t>tiller</a:t>
            </a:r>
            <a:r>
              <a:rPr lang="pl-PL" dirty="0"/>
              <a:t>)</a:t>
            </a:r>
          </a:p>
          <a:p>
            <a:pPr marL="342900" indent="-342900">
              <a:buFont typeface="Arial" panose="020B0604020202020204" pitchFamily="34" charset="0"/>
              <a:buChar char="•"/>
            </a:pPr>
            <a:r>
              <a:rPr lang="pl-PL" dirty="0" err="1"/>
              <a:t>Tiller</a:t>
            </a:r>
            <a:r>
              <a:rPr lang="pl-PL" dirty="0"/>
              <a:t> </a:t>
            </a:r>
            <a:r>
              <a:rPr lang="pl-PL" dirty="0" err="1"/>
              <a:t>runs</a:t>
            </a:r>
            <a:r>
              <a:rPr lang="pl-PL" dirty="0"/>
              <a:t> </a:t>
            </a:r>
            <a:r>
              <a:rPr lang="pl-PL" dirty="0" err="1"/>
              <a:t>inside</a:t>
            </a:r>
            <a:r>
              <a:rPr lang="pl-PL" dirty="0"/>
              <a:t> of </a:t>
            </a:r>
            <a:r>
              <a:rPr lang="pl-PL" dirty="0" err="1"/>
              <a:t>your</a:t>
            </a:r>
            <a:r>
              <a:rPr lang="pl-PL" dirty="0"/>
              <a:t> </a:t>
            </a:r>
            <a:r>
              <a:rPr lang="pl-PL" dirty="0" err="1"/>
              <a:t>Kubernetes</a:t>
            </a:r>
            <a:r>
              <a:rPr lang="pl-PL" dirty="0"/>
              <a:t> </a:t>
            </a:r>
            <a:r>
              <a:rPr lang="pl-PL" dirty="0" err="1"/>
              <a:t>cluster</a:t>
            </a:r>
            <a:r>
              <a:rPr lang="pl-PL" dirty="0"/>
              <a:t>, and </a:t>
            </a:r>
            <a:r>
              <a:rPr lang="pl-PL" dirty="0" err="1"/>
              <a:t>manages</a:t>
            </a:r>
            <a:r>
              <a:rPr lang="pl-PL" dirty="0"/>
              <a:t> </a:t>
            </a:r>
            <a:r>
              <a:rPr lang="pl-PL" dirty="0" err="1">
                <a:solidFill>
                  <a:schemeClr val="accent1"/>
                </a:solidFill>
              </a:rPr>
              <a:t>releases</a:t>
            </a:r>
            <a:r>
              <a:rPr lang="pl-PL" dirty="0"/>
              <a:t> (</a:t>
            </a:r>
            <a:r>
              <a:rPr lang="pl-PL" dirty="0" err="1"/>
              <a:t>installations</a:t>
            </a:r>
            <a:r>
              <a:rPr lang="pl-PL" dirty="0"/>
              <a:t>) of </a:t>
            </a:r>
            <a:r>
              <a:rPr lang="pl-PL" dirty="0" err="1"/>
              <a:t>your</a:t>
            </a:r>
            <a:r>
              <a:rPr lang="pl-PL" dirty="0"/>
              <a:t> </a:t>
            </a:r>
            <a:r>
              <a:rPr lang="pl-PL" dirty="0" err="1"/>
              <a:t>charts</a:t>
            </a:r>
            <a:r>
              <a:rPr lang="pl-PL" dirty="0"/>
              <a:t>.</a:t>
            </a:r>
          </a:p>
          <a:p>
            <a:pPr marL="342900" indent="-342900">
              <a:buFont typeface="Arial" panose="020B0604020202020204" pitchFamily="34" charset="0"/>
              <a:buChar char="•"/>
            </a:pPr>
            <a:r>
              <a:rPr lang="pl-PL" dirty="0" err="1">
                <a:solidFill>
                  <a:schemeClr val="accent1"/>
                </a:solidFill>
              </a:rPr>
              <a:t>Helm</a:t>
            </a:r>
            <a:r>
              <a:rPr lang="pl-PL" dirty="0"/>
              <a:t> </a:t>
            </a:r>
            <a:r>
              <a:rPr lang="pl-PL" dirty="0" err="1"/>
              <a:t>runs</a:t>
            </a:r>
            <a:r>
              <a:rPr lang="pl-PL" dirty="0"/>
              <a:t> on </a:t>
            </a:r>
            <a:r>
              <a:rPr lang="pl-PL" dirty="0" err="1"/>
              <a:t>your</a:t>
            </a:r>
            <a:r>
              <a:rPr lang="pl-PL" dirty="0"/>
              <a:t> laptop, CI/CD, </a:t>
            </a:r>
            <a:r>
              <a:rPr lang="pl-PL" dirty="0" err="1"/>
              <a:t>or</a:t>
            </a:r>
            <a:r>
              <a:rPr lang="pl-PL" dirty="0"/>
              <a:t> </a:t>
            </a:r>
            <a:r>
              <a:rPr lang="pl-PL" dirty="0" err="1"/>
              <a:t>wherever</a:t>
            </a:r>
            <a:r>
              <a:rPr lang="pl-PL" dirty="0"/>
              <a:t> </a:t>
            </a:r>
            <a:r>
              <a:rPr lang="pl-PL" dirty="0" err="1"/>
              <a:t>you</a:t>
            </a:r>
            <a:r>
              <a:rPr lang="pl-PL" dirty="0"/>
              <a:t> want </a:t>
            </a:r>
            <a:r>
              <a:rPr lang="pl-PL" dirty="0" err="1"/>
              <a:t>it</a:t>
            </a:r>
            <a:r>
              <a:rPr lang="pl-PL" dirty="0"/>
              <a:t> to run.</a:t>
            </a:r>
          </a:p>
          <a:p>
            <a:pPr marL="342900" lvl="0" indent="-342900">
              <a:buFont typeface="Arial" panose="020B0604020202020204" pitchFamily="34" charset="0"/>
              <a:buChar char="•"/>
            </a:pPr>
            <a:r>
              <a:rPr lang="pl-PL" dirty="0" err="1"/>
              <a:t>Charts</a:t>
            </a:r>
            <a:r>
              <a:rPr lang="pl-PL" dirty="0"/>
              <a:t> </a:t>
            </a:r>
            <a:r>
              <a:rPr lang="pl-PL" dirty="0" err="1"/>
              <a:t>are</a:t>
            </a:r>
            <a:r>
              <a:rPr lang="pl-PL" dirty="0"/>
              <a:t> </a:t>
            </a:r>
            <a:r>
              <a:rPr lang="pl-PL" dirty="0" err="1"/>
              <a:t>Helm</a:t>
            </a:r>
            <a:r>
              <a:rPr lang="pl-PL" dirty="0"/>
              <a:t> </a:t>
            </a:r>
            <a:r>
              <a:rPr lang="pl-PL" dirty="0" err="1"/>
              <a:t>packages</a:t>
            </a:r>
            <a:r>
              <a:rPr lang="pl-PL" dirty="0"/>
              <a:t> </a:t>
            </a:r>
            <a:r>
              <a:rPr lang="pl-PL" dirty="0" err="1"/>
              <a:t>that</a:t>
            </a:r>
            <a:r>
              <a:rPr lang="pl-PL" dirty="0"/>
              <a:t> </a:t>
            </a:r>
            <a:r>
              <a:rPr lang="pl-PL" dirty="0" err="1"/>
              <a:t>contain</a:t>
            </a:r>
            <a:r>
              <a:rPr lang="pl-PL" dirty="0"/>
              <a:t> </a:t>
            </a:r>
            <a:r>
              <a:rPr lang="pl-PL" dirty="0" err="1"/>
              <a:t>at</a:t>
            </a:r>
            <a:r>
              <a:rPr lang="pl-PL" dirty="0"/>
              <a:t> </a:t>
            </a:r>
            <a:r>
              <a:rPr lang="pl-PL" dirty="0" err="1"/>
              <a:t>least</a:t>
            </a:r>
            <a:r>
              <a:rPr lang="pl-PL" dirty="0"/>
              <a:t> </a:t>
            </a:r>
            <a:r>
              <a:rPr lang="pl-PL" dirty="0" err="1"/>
              <a:t>two</a:t>
            </a:r>
            <a:r>
              <a:rPr lang="pl-PL" dirty="0"/>
              <a:t> </a:t>
            </a:r>
            <a:r>
              <a:rPr lang="pl-PL" dirty="0" err="1"/>
              <a:t>things</a:t>
            </a:r>
            <a:r>
              <a:rPr lang="pl-PL" dirty="0"/>
              <a:t>:</a:t>
            </a:r>
          </a:p>
          <a:p>
            <a:pPr marL="522864" lvl="1" indent="-342900">
              <a:buFont typeface="Arial" panose="020B0604020202020204" pitchFamily="34" charset="0"/>
              <a:buChar char="•"/>
            </a:pPr>
            <a:r>
              <a:rPr lang="pl-PL" dirty="0"/>
              <a:t>A </a:t>
            </a:r>
            <a:r>
              <a:rPr lang="pl-PL" dirty="0" err="1"/>
              <a:t>description</a:t>
            </a:r>
            <a:r>
              <a:rPr lang="pl-PL" dirty="0"/>
              <a:t> of the </a:t>
            </a:r>
            <a:r>
              <a:rPr lang="pl-PL" dirty="0" err="1"/>
              <a:t>package</a:t>
            </a:r>
            <a:r>
              <a:rPr lang="pl-PL" dirty="0"/>
              <a:t> (</a:t>
            </a:r>
            <a:r>
              <a:rPr lang="pl-PL" dirty="0" err="1">
                <a:solidFill>
                  <a:schemeClr val="accent1"/>
                </a:solidFill>
              </a:rPr>
              <a:t>Chart.yaml</a:t>
            </a:r>
            <a:r>
              <a:rPr lang="pl-PL" dirty="0"/>
              <a:t>)</a:t>
            </a:r>
          </a:p>
          <a:p>
            <a:pPr marL="522864" lvl="1" indent="-342900">
              <a:buFont typeface="Arial" panose="020B0604020202020204" pitchFamily="34" charset="0"/>
              <a:buChar char="•"/>
            </a:pPr>
            <a:r>
              <a:rPr lang="pl-PL" dirty="0"/>
              <a:t>One </a:t>
            </a:r>
            <a:r>
              <a:rPr lang="pl-PL" dirty="0" err="1"/>
              <a:t>or</a:t>
            </a:r>
            <a:r>
              <a:rPr lang="pl-PL" dirty="0"/>
              <a:t> </a:t>
            </a:r>
            <a:r>
              <a:rPr lang="pl-PL" dirty="0" err="1"/>
              <a:t>more</a:t>
            </a:r>
            <a:r>
              <a:rPr lang="pl-PL" dirty="0"/>
              <a:t> </a:t>
            </a:r>
            <a:r>
              <a:rPr lang="pl-PL" dirty="0" err="1"/>
              <a:t>templates</a:t>
            </a:r>
            <a:r>
              <a:rPr lang="pl-PL" dirty="0"/>
              <a:t>, </a:t>
            </a:r>
            <a:r>
              <a:rPr lang="pl-PL" dirty="0" err="1"/>
              <a:t>which</a:t>
            </a:r>
            <a:r>
              <a:rPr lang="pl-PL" dirty="0"/>
              <a:t> </a:t>
            </a:r>
            <a:r>
              <a:rPr lang="pl-PL" dirty="0" err="1"/>
              <a:t>contain</a:t>
            </a:r>
            <a:r>
              <a:rPr lang="pl-PL" dirty="0"/>
              <a:t> </a:t>
            </a:r>
            <a:r>
              <a:rPr lang="pl-PL" dirty="0" err="1"/>
              <a:t>Kubernetes</a:t>
            </a:r>
            <a:r>
              <a:rPr lang="pl-PL" dirty="0"/>
              <a:t> manifest </a:t>
            </a:r>
            <a:r>
              <a:rPr lang="pl-PL" dirty="0" err="1"/>
              <a:t>files</a:t>
            </a:r>
            <a:endParaRPr lang="en-US" dirty="0"/>
          </a:p>
        </p:txBody>
      </p:sp>
      <p:sp>
        <p:nvSpPr>
          <p:cNvPr id="2" name="Title"/>
          <p:cNvSpPr>
            <a:spLocks noGrp="1"/>
          </p:cNvSpPr>
          <p:nvPr>
            <p:ph type="title"/>
          </p:nvPr>
        </p:nvSpPr>
        <p:spPr/>
        <p:txBody>
          <a:bodyPr/>
          <a:lstStyle/>
          <a:p>
            <a:r>
              <a:rPr lang="en-US" dirty="0"/>
              <a:t>What is Helm?</a:t>
            </a:r>
          </a:p>
        </p:txBody>
      </p:sp>
      <p:pic>
        <p:nvPicPr>
          <p:cNvPr id="10" name="Grafika 9">
            <a:extLst>
              <a:ext uri="{FF2B5EF4-FFF2-40B4-BE49-F238E27FC236}">
                <a16:creationId xmlns:a16="http://schemas.microsoft.com/office/drawing/2014/main" id="{20927F37-BA76-3E4D-9275-DA88DF643A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3490" y="873332"/>
            <a:ext cx="4094411" cy="4226490"/>
          </a:xfrm>
          <a:prstGeom prst="rect">
            <a:avLst/>
          </a:prstGeom>
        </p:spPr>
      </p:pic>
    </p:spTree>
    <p:extLst>
      <p:ext uri="{BB962C8B-B14F-4D97-AF65-F5344CB8AC3E}">
        <p14:creationId xmlns:p14="http://schemas.microsoft.com/office/powerpoint/2010/main" val="2468716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en-US" dirty="0" err="1">
                <a:solidFill>
                  <a:schemeClr val="accent1"/>
                </a:solidFill>
              </a:rPr>
              <a:t>Chart.yaml</a:t>
            </a:r>
            <a:r>
              <a:rPr lang="en-US" dirty="0"/>
              <a:t> – Metadata of the chart (name, version, maintainers)</a:t>
            </a:r>
          </a:p>
          <a:p>
            <a:pPr lvl="0"/>
            <a:r>
              <a:rPr lang="en-US" dirty="0">
                <a:solidFill>
                  <a:schemeClr val="accent1"/>
                </a:solidFill>
              </a:rPr>
              <a:t>Charts directory </a:t>
            </a:r>
            <a:r>
              <a:rPr lang="en-US" dirty="0"/>
              <a:t>– Your local dependencies </a:t>
            </a:r>
          </a:p>
          <a:p>
            <a:pPr lvl="0"/>
            <a:r>
              <a:rPr lang="en-US" dirty="0">
                <a:solidFill>
                  <a:schemeClr val="accent1"/>
                </a:solidFill>
              </a:rPr>
              <a:t>Templates directory </a:t>
            </a:r>
            <a:r>
              <a:rPr lang="en-US" dirty="0"/>
              <a:t>– Your code: </a:t>
            </a:r>
            <a:r>
              <a:rPr lang="en-US" dirty="0" err="1"/>
              <a:t>kubernetes</a:t>
            </a:r>
            <a:r>
              <a:rPr lang="en-US" dirty="0"/>
              <a:t> manifests + go based templates </a:t>
            </a:r>
          </a:p>
          <a:p>
            <a:pPr lvl="0"/>
            <a:r>
              <a:rPr lang="en-US" dirty="0" err="1">
                <a:solidFill>
                  <a:schemeClr val="accent1"/>
                </a:solidFill>
              </a:rPr>
              <a:t>Values.yaml</a:t>
            </a:r>
            <a:r>
              <a:rPr lang="en-US" dirty="0">
                <a:solidFill>
                  <a:schemeClr val="accent1"/>
                </a:solidFill>
              </a:rPr>
              <a:t> </a:t>
            </a:r>
            <a:r>
              <a:rPr lang="en-US" dirty="0"/>
              <a:t>– Your default values. </a:t>
            </a:r>
            <a:endParaRPr lang="en-US" dirty="0">
              <a:solidFill>
                <a:schemeClr val="accent1"/>
              </a:solidFill>
            </a:endParaRPr>
          </a:p>
        </p:txBody>
      </p:sp>
      <p:sp>
        <p:nvSpPr>
          <p:cNvPr id="2" name="Title"/>
          <p:cNvSpPr>
            <a:spLocks noGrp="1"/>
          </p:cNvSpPr>
          <p:nvPr>
            <p:ph type="title"/>
          </p:nvPr>
        </p:nvSpPr>
        <p:spPr/>
        <p:txBody>
          <a:bodyPr/>
          <a:lstStyle/>
          <a:p>
            <a:r>
              <a:rPr lang="en-US" dirty="0"/>
              <a:t>Example Chart structure</a:t>
            </a:r>
          </a:p>
        </p:txBody>
      </p:sp>
      <p:pic>
        <p:nvPicPr>
          <p:cNvPr id="14" name="Obraz 13">
            <a:extLst>
              <a:ext uri="{FF2B5EF4-FFF2-40B4-BE49-F238E27FC236}">
                <a16:creationId xmlns:a16="http://schemas.microsoft.com/office/drawing/2014/main" id="{EFF4AA23-243E-FF4E-95B7-FBEF0CADF621}"/>
              </a:ext>
            </a:extLst>
          </p:cNvPr>
          <p:cNvPicPr>
            <a:picLocks noChangeAspect="1"/>
          </p:cNvPicPr>
          <p:nvPr/>
        </p:nvPicPr>
        <p:blipFill>
          <a:blip r:embed="rId2"/>
          <a:stretch>
            <a:fillRect/>
          </a:stretch>
        </p:blipFill>
        <p:spPr>
          <a:xfrm>
            <a:off x="5615999" y="0"/>
            <a:ext cx="3035300" cy="2120900"/>
          </a:xfrm>
          <a:prstGeom prst="rect">
            <a:avLst/>
          </a:prstGeom>
          <a:effectLst>
            <a:softEdge rad="63500"/>
          </a:effectLst>
        </p:spPr>
      </p:pic>
      <p:pic>
        <p:nvPicPr>
          <p:cNvPr id="16" name="Obraz 15">
            <a:extLst>
              <a:ext uri="{FF2B5EF4-FFF2-40B4-BE49-F238E27FC236}">
                <a16:creationId xmlns:a16="http://schemas.microsoft.com/office/drawing/2014/main" id="{5E188A53-6C5D-114B-9604-C7CBB4F1AC28}"/>
              </a:ext>
            </a:extLst>
          </p:cNvPr>
          <p:cNvPicPr>
            <a:picLocks noChangeAspect="1"/>
          </p:cNvPicPr>
          <p:nvPr/>
        </p:nvPicPr>
        <p:blipFill>
          <a:blip r:embed="rId3"/>
          <a:stretch>
            <a:fillRect/>
          </a:stretch>
        </p:blipFill>
        <p:spPr>
          <a:xfrm>
            <a:off x="5615999" y="2253854"/>
            <a:ext cx="6235700" cy="1905000"/>
          </a:xfrm>
          <a:prstGeom prst="rect">
            <a:avLst/>
          </a:prstGeom>
          <a:effectLst>
            <a:softEdge rad="12700"/>
          </a:effectLst>
        </p:spPr>
      </p:pic>
      <p:pic>
        <p:nvPicPr>
          <p:cNvPr id="18" name="Obraz 17">
            <a:extLst>
              <a:ext uri="{FF2B5EF4-FFF2-40B4-BE49-F238E27FC236}">
                <a16:creationId xmlns:a16="http://schemas.microsoft.com/office/drawing/2014/main" id="{D6268B11-9EFF-0B49-AAE2-A4837EAEA193}"/>
              </a:ext>
            </a:extLst>
          </p:cNvPr>
          <p:cNvPicPr>
            <a:picLocks noChangeAspect="1"/>
          </p:cNvPicPr>
          <p:nvPr/>
        </p:nvPicPr>
        <p:blipFill>
          <a:blip r:embed="rId4"/>
          <a:stretch>
            <a:fillRect/>
          </a:stretch>
        </p:blipFill>
        <p:spPr>
          <a:xfrm>
            <a:off x="5615999" y="4322654"/>
            <a:ext cx="2247900" cy="2146300"/>
          </a:xfrm>
          <a:prstGeom prst="rect">
            <a:avLst/>
          </a:prstGeom>
        </p:spPr>
      </p:pic>
    </p:spTree>
    <p:extLst>
      <p:ext uri="{BB962C8B-B14F-4D97-AF65-F5344CB8AC3E}">
        <p14:creationId xmlns:p14="http://schemas.microsoft.com/office/powerpoint/2010/main" val="4154867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5F740BF-5D63-0B42-BCD5-2D7A5F770738}"/>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Official</a:t>
            </a:r>
            <a:r>
              <a:rPr lang="pl-PL" dirty="0"/>
              <a:t> </a:t>
            </a:r>
            <a:r>
              <a:rPr lang="pl-PL" dirty="0" err="1"/>
              <a:t>helm</a:t>
            </a:r>
            <a:r>
              <a:rPr lang="pl-PL" dirty="0"/>
              <a:t> </a:t>
            </a:r>
            <a:r>
              <a:rPr lang="pl-PL" dirty="0" err="1"/>
              <a:t>repository</a:t>
            </a:r>
            <a:r>
              <a:rPr lang="pl-PL" dirty="0"/>
              <a:t>: </a:t>
            </a:r>
            <a:r>
              <a:rPr lang="pl-PL" dirty="0">
                <a:hlinkClick r:id="rId2"/>
              </a:rPr>
              <a:t>https://github.com/kubernetes/charts</a:t>
            </a:r>
            <a:endParaRPr lang="pl-PL" dirty="0"/>
          </a:p>
          <a:p>
            <a:pPr marL="342900" indent="-342900">
              <a:buFont typeface="Arial" panose="020B0604020202020204" pitchFamily="34" charset="0"/>
              <a:buChar char="•"/>
            </a:pPr>
            <a:r>
              <a:rPr lang="pl-PL" dirty="0" err="1"/>
              <a:t>Github</a:t>
            </a:r>
            <a:r>
              <a:rPr lang="pl-PL" dirty="0"/>
              <a:t> </a:t>
            </a:r>
            <a:r>
              <a:rPr lang="pl-PL" dirty="0" err="1"/>
              <a:t>based</a:t>
            </a:r>
            <a:r>
              <a:rPr lang="pl-PL" dirty="0"/>
              <a:t> </a:t>
            </a:r>
            <a:r>
              <a:rPr lang="pl-PL" dirty="0" err="1"/>
              <a:t>repositories</a:t>
            </a:r>
            <a:r>
              <a:rPr lang="pl-PL" dirty="0"/>
              <a:t>: </a:t>
            </a:r>
          </a:p>
          <a:p>
            <a:pPr marL="522864" lvl="1" indent="-342900">
              <a:buFont typeface="Arial" panose="020B0604020202020204" pitchFamily="34" charset="0"/>
              <a:buChar char="•"/>
            </a:pPr>
            <a:r>
              <a:rPr lang="pl-PL" dirty="0">
                <a:hlinkClick r:id="rId3"/>
              </a:rPr>
              <a:t>https://github.com/kubernetes-helm/monocular/tree/master/deployment/monocular</a:t>
            </a:r>
            <a:endParaRPr lang="pl-PL" dirty="0"/>
          </a:p>
          <a:p>
            <a:pPr marL="522864" lvl="1" indent="-342900">
              <a:buFont typeface="Arial" panose="020B0604020202020204" pitchFamily="34" charset="0"/>
              <a:buChar char="•"/>
            </a:pPr>
            <a:r>
              <a:rPr lang="pl-PL" dirty="0">
                <a:hlinkClick r:id="rId4"/>
              </a:rPr>
              <a:t>https://raw.githubusercontent.com/SAPHybrisGliwice/devops-community_chapter2/master/JB-helm</a:t>
            </a:r>
            <a:endParaRPr lang="pl-PL" dirty="0"/>
          </a:p>
          <a:p>
            <a:pPr marL="342900" indent="-342900">
              <a:buFont typeface="Arial" panose="020B0604020202020204" pitchFamily="34" charset="0"/>
              <a:buChar char="•"/>
            </a:pPr>
            <a:r>
              <a:rPr lang="pl-PL" dirty="0" err="1"/>
              <a:t>Support</a:t>
            </a:r>
            <a:r>
              <a:rPr lang="pl-PL" dirty="0"/>
              <a:t> for </a:t>
            </a:r>
            <a:r>
              <a:rPr lang="pl-PL" dirty="0" err="1"/>
              <a:t>private</a:t>
            </a:r>
            <a:r>
              <a:rPr lang="pl-PL" dirty="0"/>
              <a:t> </a:t>
            </a:r>
            <a:r>
              <a:rPr lang="pl-PL" dirty="0" err="1"/>
              <a:t>repositories</a:t>
            </a:r>
            <a:r>
              <a:rPr lang="pl-PL" dirty="0"/>
              <a:t>: </a:t>
            </a:r>
            <a:r>
              <a:rPr lang="pl-PL" dirty="0">
                <a:hlinkClick r:id="rId5"/>
              </a:rPr>
              <a:t>http://helm-repository.yrd.rot.hybris.com/</a:t>
            </a:r>
            <a:endParaRPr lang="pl-PL" dirty="0"/>
          </a:p>
          <a:p>
            <a:pPr marL="342900" indent="-342900">
              <a:buFont typeface="Arial" panose="020B0604020202020204" pitchFamily="34" charset="0"/>
              <a:buChar char="•"/>
            </a:pPr>
            <a:endParaRPr lang="pl-PL" dirty="0"/>
          </a:p>
        </p:txBody>
      </p:sp>
      <p:sp>
        <p:nvSpPr>
          <p:cNvPr id="7" name="Title"/>
          <p:cNvSpPr>
            <a:spLocks noGrp="1"/>
          </p:cNvSpPr>
          <p:nvPr>
            <p:ph type="title"/>
          </p:nvPr>
        </p:nvSpPr>
        <p:spPr/>
        <p:txBody>
          <a:bodyPr/>
          <a:lstStyle/>
          <a:p>
            <a:r>
              <a:rPr lang="en-US" dirty="0"/>
              <a:t>The helm </a:t>
            </a:r>
            <a:r>
              <a:rPr lang="en-US" dirty="0">
                <a:solidFill>
                  <a:schemeClr val="accent1"/>
                </a:solidFill>
              </a:rPr>
              <a:t>repo</a:t>
            </a:r>
          </a:p>
        </p:txBody>
      </p:sp>
    </p:spTree>
    <p:extLst>
      <p:ext uri="{BB962C8B-B14F-4D97-AF65-F5344CB8AC3E}">
        <p14:creationId xmlns:p14="http://schemas.microsoft.com/office/powerpoint/2010/main" val="4063406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Lets </a:t>
            </a:r>
            <a:r>
              <a:rPr lang="en-US" dirty="0">
                <a:solidFill>
                  <a:schemeClr val="accent1"/>
                </a:solidFill>
              </a:rPr>
              <a:t>improve</a:t>
            </a:r>
            <a:r>
              <a:rPr lang="en-US" dirty="0"/>
              <a:t> the previous deployments</a:t>
            </a:r>
          </a:p>
        </p:txBody>
      </p:sp>
    </p:spTree>
    <p:extLst>
      <p:ext uri="{BB962C8B-B14F-4D97-AF65-F5344CB8AC3E}">
        <p14:creationId xmlns:p14="http://schemas.microsoft.com/office/powerpoint/2010/main" val="854015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Some more </a:t>
            </a:r>
            <a:r>
              <a:rPr lang="en-US" dirty="0">
                <a:solidFill>
                  <a:schemeClr val="accent1"/>
                </a:solidFill>
              </a:rPr>
              <a:t>advanced</a:t>
            </a:r>
            <a:r>
              <a:rPr lang="en-US" dirty="0"/>
              <a:t> examples</a:t>
            </a:r>
          </a:p>
        </p:txBody>
      </p:sp>
    </p:spTree>
    <p:extLst>
      <p:ext uri="{BB962C8B-B14F-4D97-AF65-F5344CB8AC3E}">
        <p14:creationId xmlns:p14="http://schemas.microsoft.com/office/powerpoint/2010/main" val="17446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F0BF199-89A4-3442-9D98-ACF0C0EACDA9}"/>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View</a:t>
            </a:r>
            <a:r>
              <a:rPr lang="pl-PL" dirty="0"/>
              <a:t> </a:t>
            </a:r>
            <a:r>
              <a:rPr lang="pl-PL" dirty="0" err="1"/>
              <a:t>avaliable</a:t>
            </a:r>
            <a:r>
              <a:rPr lang="pl-PL" dirty="0"/>
              <a:t> </a:t>
            </a:r>
            <a:r>
              <a:rPr lang="pl-PL" dirty="0" err="1"/>
              <a:t>charts</a:t>
            </a:r>
            <a:r>
              <a:rPr lang="pl-PL" dirty="0"/>
              <a:t> (</a:t>
            </a:r>
            <a:r>
              <a:rPr lang="pl-PL" dirty="0" err="1"/>
              <a:t>official</a:t>
            </a:r>
            <a:r>
              <a:rPr lang="pl-PL" dirty="0"/>
              <a:t> and </a:t>
            </a:r>
            <a:r>
              <a:rPr lang="pl-PL" dirty="0" err="1"/>
              <a:t>private</a:t>
            </a:r>
            <a:r>
              <a:rPr lang="pl-PL" dirty="0"/>
              <a:t> </a:t>
            </a:r>
            <a:r>
              <a:rPr lang="pl-PL" dirty="0" err="1"/>
              <a:t>repos</a:t>
            </a:r>
            <a:r>
              <a:rPr lang="pl-PL" dirty="0"/>
              <a:t>)</a:t>
            </a:r>
          </a:p>
          <a:p>
            <a:pPr marL="342900" indent="-342900">
              <a:buFont typeface="Arial" panose="020B0604020202020204" pitchFamily="34" charset="0"/>
              <a:buChar char="•"/>
            </a:pPr>
            <a:r>
              <a:rPr lang="pl-PL" dirty="0" err="1"/>
              <a:t>View</a:t>
            </a:r>
            <a:r>
              <a:rPr lang="pl-PL" dirty="0"/>
              <a:t> </a:t>
            </a:r>
            <a:r>
              <a:rPr lang="pl-PL" dirty="0" err="1"/>
              <a:t>running</a:t>
            </a:r>
            <a:r>
              <a:rPr lang="pl-PL" dirty="0"/>
              <a:t> </a:t>
            </a:r>
            <a:r>
              <a:rPr lang="pl-PL" dirty="0" err="1"/>
              <a:t>deployments</a:t>
            </a:r>
            <a:endParaRPr lang="pl-PL" dirty="0"/>
          </a:p>
          <a:p>
            <a:pPr marL="342900" indent="-342900">
              <a:buFont typeface="Arial" panose="020B0604020202020204" pitchFamily="34" charset="0"/>
              <a:buChar char="•"/>
            </a:pPr>
            <a:r>
              <a:rPr lang="pl-PL" dirty="0" err="1"/>
              <a:t>Install</a:t>
            </a:r>
            <a:r>
              <a:rPr lang="pl-PL" dirty="0"/>
              <a:t> &amp; </a:t>
            </a:r>
            <a:r>
              <a:rPr lang="pl-PL" dirty="0" err="1"/>
              <a:t>delete</a:t>
            </a:r>
            <a:r>
              <a:rPr lang="pl-PL" dirty="0"/>
              <a:t> </a:t>
            </a:r>
            <a:r>
              <a:rPr lang="pl-PL" dirty="0" err="1"/>
              <a:t>deployments</a:t>
            </a: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6CF2A445-4E3B-F24D-B0AD-A1569C6B675F}"/>
              </a:ext>
            </a:extLst>
          </p:cNvPr>
          <p:cNvSpPr>
            <a:spLocks noGrp="1"/>
          </p:cNvSpPr>
          <p:nvPr>
            <p:ph type="title"/>
          </p:nvPr>
        </p:nvSpPr>
        <p:spPr/>
        <p:txBody>
          <a:bodyPr/>
          <a:lstStyle/>
          <a:p>
            <a:r>
              <a:rPr lang="pl-PL" dirty="0" err="1"/>
              <a:t>Monocular</a:t>
            </a:r>
            <a:r>
              <a:rPr lang="pl-PL" dirty="0"/>
              <a:t> – The </a:t>
            </a:r>
            <a:r>
              <a:rPr lang="pl-PL" dirty="0" err="1"/>
              <a:t>helm</a:t>
            </a:r>
            <a:r>
              <a:rPr lang="pl-PL" dirty="0"/>
              <a:t> </a:t>
            </a:r>
            <a:r>
              <a:rPr lang="pl-PL" dirty="0" err="1">
                <a:solidFill>
                  <a:schemeClr val="accent1"/>
                </a:solidFill>
              </a:rPr>
              <a:t>WebUI</a:t>
            </a:r>
            <a:endParaRPr lang="pl-PL" dirty="0">
              <a:solidFill>
                <a:schemeClr val="accent1"/>
              </a:solidFill>
            </a:endParaRPr>
          </a:p>
        </p:txBody>
      </p:sp>
      <p:pic>
        <p:nvPicPr>
          <p:cNvPr id="8" name="monocular_rNUGYV.mp4">
            <a:hlinkClick r:id="" action="ppaction://media"/>
            <a:extLst>
              <a:ext uri="{FF2B5EF4-FFF2-40B4-BE49-F238E27FC236}">
                <a16:creationId xmlns:a16="http://schemas.microsoft.com/office/drawing/2014/main" id="{9B8E4FB7-BC05-D34E-83F5-513411E837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23514" y="1620000"/>
            <a:ext cx="5666963" cy="4716000"/>
          </a:xfrm>
          <a:prstGeom prst="rect">
            <a:avLst/>
          </a:prstGeom>
        </p:spPr>
      </p:pic>
    </p:spTree>
    <p:extLst>
      <p:ext uri="{BB962C8B-B14F-4D97-AF65-F5344CB8AC3E}">
        <p14:creationId xmlns:p14="http://schemas.microsoft.com/office/powerpoint/2010/main" val="2865787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4D3071-3DAD-3441-99BB-1A697D99A294}"/>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Our</a:t>
            </a:r>
            <a:r>
              <a:rPr lang="pl-PL" dirty="0"/>
              <a:t> </a:t>
            </a:r>
            <a:r>
              <a:rPr lang="pl-PL" dirty="0" err="1"/>
              <a:t>custom</a:t>
            </a:r>
            <a:r>
              <a:rPr lang="pl-PL" dirty="0"/>
              <a:t> </a:t>
            </a:r>
            <a:r>
              <a:rPr lang="pl-PL" dirty="0" err="1"/>
              <a:t>build</a:t>
            </a:r>
            <a:r>
              <a:rPr lang="pl-PL" dirty="0"/>
              <a:t> </a:t>
            </a:r>
            <a:r>
              <a:rPr lang="pl-PL" dirty="0" err="1"/>
              <a:t>solution</a:t>
            </a:r>
            <a:endParaRPr lang="pl-PL" dirty="0"/>
          </a:p>
          <a:p>
            <a:pPr marL="342900" indent="-342900">
              <a:buFont typeface="Arial" panose="020B0604020202020204" pitchFamily="34" charset="0"/>
              <a:buChar char="•"/>
            </a:pPr>
            <a:r>
              <a:rPr lang="pl-PL" dirty="0" err="1"/>
              <a:t>Enables</a:t>
            </a:r>
            <a:r>
              <a:rPr lang="pl-PL" dirty="0"/>
              <a:t> log </a:t>
            </a:r>
            <a:r>
              <a:rPr lang="pl-PL" dirty="0" err="1"/>
              <a:t>aggregation</a:t>
            </a:r>
            <a:r>
              <a:rPr lang="pl-PL" dirty="0"/>
              <a:t> and </a:t>
            </a:r>
            <a:r>
              <a:rPr lang="pl-PL" dirty="0" err="1"/>
              <a:t>analytics</a:t>
            </a:r>
            <a:r>
              <a:rPr lang="pl-PL" dirty="0"/>
              <a:t> for </a:t>
            </a:r>
            <a:r>
              <a:rPr lang="pl-PL" dirty="0" err="1"/>
              <a:t>cluster</a:t>
            </a:r>
            <a:endParaRPr lang="pl-PL" dirty="0"/>
          </a:p>
          <a:p>
            <a:pPr marL="342900" indent="-342900">
              <a:buFont typeface="Arial" panose="020B0604020202020204" pitchFamily="34" charset="0"/>
              <a:buChar char="•"/>
            </a:pPr>
            <a:r>
              <a:rPr lang="pl-PL" dirty="0"/>
              <a:t>Access to </a:t>
            </a:r>
            <a:r>
              <a:rPr lang="pl-PL" dirty="0" err="1"/>
              <a:t>kubernetes</a:t>
            </a:r>
            <a:r>
              <a:rPr lang="pl-PL" dirty="0"/>
              <a:t> </a:t>
            </a:r>
            <a:r>
              <a:rPr lang="pl-PL" dirty="0" err="1"/>
              <a:t>metadata</a:t>
            </a:r>
            <a:r>
              <a:rPr lang="pl-PL" dirty="0"/>
              <a:t> (manifest </a:t>
            </a:r>
            <a:r>
              <a:rPr lang="pl-PL" dirty="0" err="1"/>
              <a:t>labels</a:t>
            </a:r>
            <a:r>
              <a:rPr lang="pl-PL" dirty="0"/>
              <a:t>, </a:t>
            </a:r>
            <a:r>
              <a:rPr lang="pl-PL" dirty="0" err="1"/>
              <a:t>node</a:t>
            </a:r>
            <a:r>
              <a:rPr lang="pl-PL" dirty="0"/>
              <a:t> </a:t>
            </a:r>
            <a:r>
              <a:rPr lang="pl-PL" dirty="0" err="1"/>
              <a:t>labels</a:t>
            </a:r>
            <a:r>
              <a:rPr lang="pl-PL" dirty="0"/>
              <a:t>, </a:t>
            </a:r>
            <a:r>
              <a:rPr lang="pl-PL" dirty="0" err="1"/>
              <a:t>docker</a:t>
            </a:r>
            <a:r>
              <a:rPr lang="pl-PL"/>
              <a:t> info)</a:t>
            </a:r>
          </a:p>
          <a:p>
            <a:pPr marL="342900" indent="-342900">
              <a:buFont typeface="Arial" panose="020B0604020202020204" pitchFamily="34" charset="0"/>
              <a:buChar char="•"/>
            </a:pP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F036B894-702C-BD45-9BE2-6F841E6109AC}"/>
              </a:ext>
            </a:extLst>
          </p:cNvPr>
          <p:cNvSpPr>
            <a:spLocks noGrp="1"/>
          </p:cNvSpPr>
          <p:nvPr>
            <p:ph type="title"/>
          </p:nvPr>
        </p:nvSpPr>
        <p:spPr/>
        <p:txBody>
          <a:bodyPr/>
          <a:lstStyle/>
          <a:p>
            <a:r>
              <a:rPr lang="pl-PL" dirty="0"/>
              <a:t>EFK – Complete </a:t>
            </a:r>
            <a:r>
              <a:rPr lang="pl-PL" dirty="0" err="1">
                <a:solidFill>
                  <a:schemeClr val="accent1"/>
                </a:solidFill>
              </a:rPr>
              <a:t>logging</a:t>
            </a:r>
            <a:r>
              <a:rPr lang="pl-PL" dirty="0"/>
              <a:t> </a:t>
            </a:r>
            <a:r>
              <a:rPr lang="pl-PL" dirty="0" err="1"/>
              <a:t>solution</a:t>
            </a:r>
            <a:endParaRPr lang="pl-PL" dirty="0"/>
          </a:p>
        </p:txBody>
      </p:sp>
      <p:pic>
        <p:nvPicPr>
          <p:cNvPr id="6" name="Obraz 5">
            <a:extLst>
              <a:ext uri="{FF2B5EF4-FFF2-40B4-BE49-F238E27FC236}">
                <a16:creationId xmlns:a16="http://schemas.microsoft.com/office/drawing/2014/main" id="{5E713ED3-6290-EC47-92B5-39267D000E84}"/>
              </a:ext>
            </a:extLst>
          </p:cNvPr>
          <p:cNvPicPr>
            <a:picLocks noChangeAspect="1"/>
          </p:cNvPicPr>
          <p:nvPr/>
        </p:nvPicPr>
        <p:blipFill>
          <a:blip r:embed="rId2"/>
          <a:stretch>
            <a:fillRect/>
          </a:stretch>
        </p:blipFill>
        <p:spPr>
          <a:xfrm>
            <a:off x="5955500" y="1620000"/>
            <a:ext cx="5734977" cy="30001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32105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Bild 21" descr="y2013_onethird_circle_arrow.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74767" y="3530618"/>
            <a:ext cx="3132225" cy="2019646"/>
          </a:xfrm>
          <a:prstGeom prst="rect">
            <a:avLst/>
          </a:prstGeom>
          <a:solidFill>
            <a:schemeClr val="bg1"/>
          </a:solidFill>
        </p:spPr>
      </p:pic>
      <p:pic>
        <p:nvPicPr>
          <p:cNvPr id="23" name="Bild 22" descr="y2013_onethird_circle_arrow.png"/>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7234707">
            <a:off x="3224649" y="2414769"/>
            <a:ext cx="3132224" cy="2019646"/>
          </a:xfrm>
          <a:prstGeom prst="rect">
            <a:avLst/>
          </a:prstGeom>
          <a:solidFill>
            <a:schemeClr val="bg1"/>
          </a:solidFill>
        </p:spPr>
      </p:pic>
      <p:pic>
        <p:nvPicPr>
          <p:cNvPr id="24" name="Bild 23" descr="y2013_onethird_circle_arrow.png"/>
          <p:cNvPicPr>
            <a:picLocks noChangeAspect="1"/>
          </p:cNvPicPr>
          <p:nvPr/>
        </p:nvPicPr>
        <p:blipFill>
          <a:blip r:embed="rId3">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4377568">
            <a:off x="5035864" y="1550706"/>
            <a:ext cx="3132224" cy="2019646"/>
          </a:xfrm>
          <a:prstGeom prst="rect">
            <a:avLst/>
          </a:prstGeom>
          <a:solidFill>
            <a:schemeClr val="bg1"/>
          </a:solidFill>
        </p:spPr>
      </p:pic>
      <p:sp>
        <p:nvSpPr>
          <p:cNvPr id="28" name="Rectangle 1"/>
          <p:cNvSpPr txBox="1">
            <a:spLocks noChangeArrowheads="1"/>
          </p:cNvSpPr>
          <p:nvPr/>
        </p:nvSpPr>
        <p:spPr bwMode="auto">
          <a:xfrm>
            <a:off x="693310" y="1483268"/>
            <a:ext cx="2874389" cy="65755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3200" b="1" dirty="0">
                <a:solidFill>
                  <a:srgbClr val="FFC000"/>
                </a:solidFill>
                <a:latin typeface="Calibri" panose="020F0502020204030204" pitchFamily="34" charset="0"/>
                <a:ea typeface="ヒラギノ角ゴ ProN W6"/>
                <a:cs typeface="Calibri" panose="020F0502020204030204" pitchFamily="34" charset="0"/>
              </a:rPr>
              <a:t>Top ecommerce</a:t>
            </a:r>
            <a:endParaRPr lang="en-US" sz="3200" b="1" dirty="0">
              <a:solidFill>
                <a:srgbClr val="FFFFFF"/>
              </a:solidFill>
              <a:latin typeface="Calibri" panose="020F0502020204030204" pitchFamily="34" charset="0"/>
              <a:ea typeface="ヒラギノ角ゴ ProN W6"/>
              <a:cs typeface="Calibri" panose="020F0502020204030204" pitchFamily="34" charset="0"/>
            </a:endParaRPr>
          </a:p>
        </p:txBody>
      </p:sp>
      <p:sp>
        <p:nvSpPr>
          <p:cNvPr id="29" name="Rectangle 1"/>
          <p:cNvSpPr txBox="1">
            <a:spLocks noChangeArrowheads="1"/>
          </p:cNvSpPr>
          <p:nvPr/>
        </p:nvSpPr>
        <p:spPr bwMode="auto">
          <a:xfrm>
            <a:off x="8197272" y="3212682"/>
            <a:ext cx="4157281" cy="112125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eaLnBrk="1" hangingPunct="1">
              <a:defRPr/>
            </a:pPr>
            <a:r>
              <a:rPr lang="en-US" sz="2800" b="1" dirty="0" err="1">
                <a:solidFill>
                  <a:srgbClr val="FFC000"/>
                </a:solidFill>
                <a:latin typeface="Calibri" panose="020F0502020204030204" pitchFamily="34" charset="0"/>
                <a:ea typeface="ヒラギノ角ゴ ProN W6"/>
                <a:cs typeface="Calibri" panose="020F0502020204030204" pitchFamily="34" charset="0"/>
              </a:rPr>
              <a:t>Najlepszy</a:t>
            </a:r>
            <a:r>
              <a:rPr lang="en-US" sz="2800" b="1" dirty="0">
                <a:solidFill>
                  <a:srgbClr val="FFC000"/>
                </a:solidFill>
                <a:latin typeface="Calibri" panose="020F0502020204030204" pitchFamily="34" charset="0"/>
                <a:ea typeface="ヒラギノ角ゴ ProN W6"/>
                <a:cs typeface="Calibri" panose="020F0502020204030204" pitchFamily="34" charset="0"/>
              </a:rPr>
              <a:t> </a:t>
            </a:r>
            <a:r>
              <a:rPr lang="en-US" sz="2800" b="1" dirty="0" err="1">
                <a:solidFill>
                  <a:srgbClr val="FFC000"/>
                </a:solidFill>
                <a:latin typeface="Calibri" panose="020F0502020204030204" pitchFamily="34" charset="0"/>
                <a:ea typeface="ヒラギノ角ゴ ProN W6"/>
                <a:cs typeface="Calibri" panose="020F0502020204030204" pitchFamily="34" charset="0"/>
              </a:rPr>
              <a:t>Pracodawca</a:t>
            </a:r>
            <a:r>
              <a:rPr lang="en-US" sz="2800" b="1" dirty="0">
                <a:solidFill>
                  <a:srgbClr val="FFC000"/>
                </a:solidFill>
                <a:latin typeface="Calibri" panose="020F0502020204030204" pitchFamily="34" charset="0"/>
                <a:ea typeface="ヒラギノ角ゴ ProN W6"/>
                <a:cs typeface="Calibri" panose="020F0502020204030204" pitchFamily="34" charset="0"/>
              </a:rPr>
              <a:t> </a:t>
            </a:r>
          </a:p>
          <a:p>
            <a:pPr algn="ctr" eaLnBrk="1" hangingPunct="1">
              <a:defRPr/>
            </a:pPr>
            <a:r>
              <a:rPr lang="en-US" sz="2800" b="1" dirty="0">
                <a:solidFill>
                  <a:srgbClr val="FFFFFF"/>
                </a:solidFill>
                <a:latin typeface="Calibri" panose="020F0502020204030204" pitchFamily="34" charset="0"/>
                <a:ea typeface="ヒラギノ角ゴ ProN W6"/>
                <a:cs typeface="Calibri" panose="020F0502020204030204" pitchFamily="34" charset="0"/>
              </a:rPr>
              <a:t>2017 w </a:t>
            </a:r>
            <a:r>
              <a:rPr lang="en-US" sz="2800" b="1" dirty="0" err="1">
                <a:solidFill>
                  <a:srgbClr val="FFFFFF"/>
                </a:solidFill>
                <a:latin typeface="Calibri" panose="020F0502020204030204" pitchFamily="34" charset="0"/>
                <a:ea typeface="ヒラギノ角ゴ ProN W6"/>
                <a:cs typeface="Calibri" panose="020F0502020204030204" pitchFamily="34" charset="0"/>
              </a:rPr>
              <a:t>rankingu</a:t>
            </a:r>
            <a:r>
              <a:rPr lang="en-US" sz="2800" b="1" dirty="0">
                <a:solidFill>
                  <a:srgbClr val="FFFFFF"/>
                </a:solidFill>
                <a:latin typeface="Calibri" panose="020F0502020204030204" pitchFamily="34" charset="0"/>
                <a:ea typeface="ヒラギノ角ゴ ProN W6"/>
                <a:cs typeface="Calibri" panose="020F0502020204030204" pitchFamily="34" charset="0"/>
              </a:rPr>
              <a:t> AON</a:t>
            </a:r>
          </a:p>
        </p:txBody>
      </p:sp>
      <p:pic>
        <p:nvPicPr>
          <p:cNvPr id="11" name="Picture 261"/>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15716" y="2412227"/>
            <a:ext cx="2289179" cy="2162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2" name="Rectangle 1"/>
          <p:cNvSpPr txBox="1">
            <a:spLocks noChangeArrowheads="1"/>
          </p:cNvSpPr>
          <p:nvPr/>
        </p:nvSpPr>
        <p:spPr bwMode="auto">
          <a:xfrm>
            <a:off x="7460774" y="4976862"/>
            <a:ext cx="4157281" cy="112125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eaLnBrk="1" hangingPunct="1">
              <a:defRPr/>
            </a:pPr>
            <a:r>
              <a:rPr lang="en-US" sz="2800" b="1" dirty="0" err="1">
                <a:solidFill>
                  <a:srgbClr val="FFFFFF"/>
                </a:solidFill>
                <a:latin typeface="Calibri" panose="020F0502020204030204" pitchFamily="34" charset="0"/>
                <a:ea typeface="ヒラギノ角ゴ ProN W6"/>
                <a:cs typeface="Calibri" panose="020F0502020204030204" pitchFamily="34" charset="0"/>
              </a:rPr>
              <a:t>Jedno</a:t>
            </a:r>
            <a:r>
              <a:rPr lang="en-US" sz="2800" b="1" dirty="0">
                <a:solidFill>
                  <a:srgbClr val="FFFFFF"/>
                </a:solidFill>
                <a:latin typeface="Calibri" panose="020F0502020204030204" pitchFamily="34" charset="0"/>
                <a:ea typeface="ヒラギノ角ゴ ProN W6"/>
                <a:cs typeface="Calibri" panose="020F0502020204030204" pitchFamily="34" charset="0"/>
              </a:rPr>
              <a:t> z 20 </a:t>
            </a:r>
            <a:r>
              <a:rPr lang="en-US" sz="2800" b="1" dirty="0" err="1">
                <a:solidFill>
                  <a:srgbClr val="FFFFFF"/>
                </a:solidFill>
                <a:latin typeface="Calibri" panose="020F0502020204030204" pitchFamily="34" charset="0"/>
                <a:ea typeface="ヒラギノ角ゴ ProN W6"/>
                <a:cs typeface="Calibri" panose="020F0502020204030204" pitchFamily="34" charset="0"/>
              </a:rPr>
              <a:t>centrów</a:t>
            </a:r>
            <a:endParaRPr lang="en-US" sz="2800" b="1" dirty="0">
              <a:solidFill>
                <a:srgbClr val="FFFFFF"/>
              </a:solidFill>
              <a:latin typeface="Calibri" panose="020F0502020204030204" pitchFamily="34" charset="0"/>
              <a:ea typeface="ヒラギノ角ゴ ProN W6"/>
              <a:cs typeface="Calibri" panose="020F0502020204030204" pitchFamily="34" charset="0"/>
            </a:endParaRPr>
          </a:p>
          <a:p>
            <a:pPr algn="ctr" eaLnBrk="1" hangingPunct="1">
              <a:defRPr/>
            </a:pPr>
            <a:r>
              <a:rPr lang="en-US" sz="2800" b="1" dirty="0">
                <a:solidFill>
                  <a:srgbClr val="FFFFFF"/>
                </a:solidFill>
                <a:latin typeface="Calibri" panose="020F0502020204030204" pitchFamily="34" charset="0"/>
                <a:ea typeface="ヒラギノ角ゴ ProN W6"/>
                <a:cs typeface="Calibri" panose="020F0502020204030204" pitchFamily="34" charset="0"/>
              </a:rPr>
              <a:t> </a:t>
            </a:r>
            <a:r>
              <a:rPr lang="en-US" sz="2800" b="1" dirty="0">
                <a:solidFill>
                  <a:srgbClr val="FFC000"/>
                </a:solidFill>
                <a:latin typeface="Calibri" panose="020F0502020204030204" pitchFamily="34" charset="0"/>
                <a:ea typeface="ヒラギノ角ゴ ProN W6"/>
                <a:cs typeface="Calibri" panose="020F0502020204030204" pitchFamily="34" charset="0"/>
              </a:rPr>
              <a:t>SAP’s Labs Network</a:t>
            </a:r>
          </a:p>
        </p:txBody>
      </p:sp>
      <p:sp>
        <p:nvSpPr>
          <p:cNvPr id="14" name="Rectangle 1">
            <a:extLst>
              <a:ext uri="{FF2B5EF4-FFF2-40B4-BE49-F238E27FC236}">
                <a16:creationId xmlns:a16="http://schemas.microsoft.com/office/drawing/2014/main" id="{C24926D6-BE8A-CB41-A083-80BC1C7560E3}"/>
              </a:ext>
            </a:extLst>
          </p:cNvPr>
          <p:cNvSpPr txBox="1">
            <a:spLocks noChangeArrowheads="1"/>
          </p:cNvSpPr>
          <p:nvPr/>
        </p:nvSpPr>
        <p:spPr bwMode="auto">
          <a:xfrm>
            <a:off x="8197272" y="2089959"/>
            <a:ext cx="3137399" cy="81849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800" b="1" dirty="0">
                <a:solidFill>
                  <a:srgbClr val="FFC000"/>
                </a:solidFill>
                <a:latin typeface="Calibri" panose="020F0502020204030204" pitchFamily="34" charset="0"/>
                <a:ea typeface="ヒラギノ角ゴ ProN W6"/>
                <a:cs typeface="Calibri" panose="020F0502020204030204" pitchFamily="34" charset="0"/>
              </a:rPr>
              <a:t>&gt; 350 </a:t>
            </a:r>
            <a:r>
              <a:rPr lang="en-US" sz="2800" b="1" dirty="0" err="1">
                <a:solidFill>
                  <a:srgbClr val="FFFFFF"/>
                </a:solidFill>
                <a:latin typeface="Calibri" panose="020F0502020204030204" pitchFamily="34" charset="0"/>
                <a:ea typeface="ヒラギノ角ゴ ProN W6"/>
                <a:cs typeface="Calibri" panose="020F0502020204030204" pitchFamily="34" charset="0"/>
              </a:rPr>
              <a:t>pracowników</a:t>
            </a:r>
            <a:r>
              <a:rPr lang="en-US" sz="2800" b="1" dirty="0">
                <a:solidFill>
                  <a:srgbClr val="FFFFFF"/>
                </a:solidFill>
                <a:latin typeface="Calibri" panose="020F0502020204030204" pitchFamily="34" charset="0"/>
                <a:ea typeface="ヒラギノ角ゴ ProN W6"/>
                <a:cs typeface="Calibri" panose="020F0502020204030204" pitchFamily="34" charset="0"/>
              </a:rPr>
              <a:t> </a:t>
            </a:r>
          </a:p>
        </p:txBody>
      </p:sp>
      <p:sp>
        <p:nvSpPr>
          <p:cNvPr id="16" name="Rectangle 1">
            <a:extLst>
              <a:ext uri="{FF2B5EF4-FFF2-40B4-BE49-F238E27FC236}">
                <a16:creationId xmlns:a16="http://schemas.microsoft.com/office/drawing/2014/main" id="{8A0B4567-984A-764C-9D76-F7B361B2391D}"/>
              </a:ext>
            </a:extLst>
          </p:cNvPr>
          <p:cNvSpPr txBox="1">
            <a:spLocks noChangeArrowheads="1"/>
          </p:cNvSpPr>
          <p:nvPr/>
        </p:nvSpPr>
        <p:spPr bwMode="auto">
          <a:xfrm>
            <a:off x="467071" y="2904250"/>
            <a:ext cx="3137399" cy="80937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a:solidFill>
                  <a:srgbClr val="FFC000"/>
                </a:solidFill>
                <a:latin typeface="Calibri" panose="020F0502020204030204" pitchFamily="34" charset="0"/>
                <a:ea typeface="ヒラギノ角ゴ ProN W6"/>
                <a:cs typeface="Calibri" panose="020F0502020204030204" pitchFamily="34" charset="0"/>
              </a:rPr>
              <a:t>Development: </a:t>
            </a:r>
            <a:r>
              <a:rPr lang="en-US" sz="2400" b="1" dirty="0">
                <a:solidFill>
                  <a:schemeClr val="bg1"/>
                </a:solidFill>
                <a:latin typeface="Calibri" panose="020F0502020204030204" pitchFamily="34" charset="0"/>
                <a:ea typeface="ヒラギノ角ゴ ProN W6"/>
                <a:cs typeface="Calibri" panose="020F0502020204030204" pitchFamily="34" charset="0"/>
              </a:rPr>
              <a:t>Go, Java, Cloud Native solutions</a:t>
            </a: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pic>
        <p:nvPicPr>
          <p:cNvPr id="19" name="Bild 3" descr="SAP_Hybris_white_transparent.png">
            <a:extLst>
              <a:ext uri="{FF2B5EF4-FFF2-40B4-BE49-F238E27FC236}">
                <a16:creationId xmlns:a16="http://schemas.microsoft.com/office/drawing/2014/main" id="{DBCF972A-77C1-BA4E-BDBD-9C15544BC1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9745" y="560833"/>
            <a:ext cx="3577246" cy="894312"/>
          </a:xfrm>
          <a:prstGeom prst="rect">
            <a:avLst/>
          </a:prstGeom>
        </p:spPr>
      </p:pic>
      <p:sp>
        <p:nvSpPr>
          <p:cNvPr id="13" name="Rectangle 1">
            <a:extLst>
              <a:ext uri="{FF2B5EF4-FFF2-40B4-BE49-F238E27FC236}">
                <a16:creationId xmlns:a16="http://schemas.microsoft.com/office/drawing/2014/main" id="{C8A0F829-CFA4-4E48-90ED-58C43EF3B434}"/>
              </a:ext>
            </a:extLst>
          </p:cNvPr>
          <p:cNvSpPr txBox="1">
            <a:spLocks noChangeArrowheads="1"/>
          </p:cNvSpPr>
          <p:nvPr/>
        </p:nvSpPr>
        <p:spPr bwMode="auto">
          <a:xfrm>
            <a:off x="2172042" y="5329742"/>
            <a:ext cx="1904708" cy="63063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err="1">
                <a:solidFill>
                  <a:srgbClr val="FFC000"/>
                </a:solidFill>
                <a:latin typeface="Calibri" panose="020F0502020204030204" pitchFamily="34" charset="0"/>
                <a:ea typeface="ヒラギノ角ゴ ProN W6"/>
                <a:cs typeface="Calibri" panose="020F0502020204030204" pitchFamily="34" charset="0"/>
              </a:rPr>
              <a:t>Benefity</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sp>
        <p:nvSpPr>
          <p:cNvPr id="15" name="Rectangle 1">
            <a:extLst>
              <a:ext uri="{FF2B5EF4-FFF2-40B4-BE49-F238E27FC236}">
                <a16:creationId xmlns:a16="http://schemas.microsoft.com/office/drawing/2014/main" id="{774AA3BD-A804-4CBE-9D8B-C8585CDC5B9F}"/>
              </a:ext>
            </a:extLst>
          </p:cNvPr>
          <p:cNvSpPr txBox="1">
            <a:spLocks noChangeArrowheads="1"/>
          </p:cNvSpPr>
          <p:nvPr/>
        </p:nvSpPr>
        <p:spPr bwMode="auto">
          <a:xfrm>
            <a:off x="934640" y="4348122"/>
            <a:ext cx="2384610" cy="63063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err="1">
                <a:solidFill>
                  <a:srgbClr val="FFC000"/>
                </a:solidFill>
                <a:latin typeface="Calibri" panose="020F0502020204030204" pitchFamily="34" charset="0"/>
                <a:ea typeface="ヒラギノ角ゴ ProN W6"/>
                <a:cs typeface="Calibri" panose="020F0502020204030204" pitchFamily="34" charset="0"/>
              </a:rPr>
              <a:t>Nasze</a:t>
            </a:r>
            <a:r>
              <a:rPr lang="en-US" sz="2400" b="1" dirty="0">
                <a:solidFill>
                  <a:srgbClr val="FFC000"/>
                </a:solidFill>
                <a:latin typeface="Calibri" panose="020F0502020204030204" pitchFamily="34" charset="0"/>
                <a:ea typeface="ヒラギノ角ゴ ProN W6"/>
                <a:cs typeface="Calibri" panose="020F0502020204030204" pitchFamily="34" charset="0"/>
              </a:rPr>
              <a:t> </a:t>
            </a:r>
            <a:r>
              <a:rPr lang="en-US" sz="2400" b="1" dirty="0" err="1">
                <a:solidFill>
                  <a:srgbClr val="FFC000"/>
                </a:solidFill>
                <a:latin typeface="Calibri" panose="020F0502020204030204" pitchFamily="34" charset="0"/>
                <a:ea typeface="ヒラギノ角ゴ ProN W6"/>
                <a:cs typeface="Calibri" panose="020F0502020204030204" pitchFamily="34" charset="0"/>
              </a:rPr>
              <a:t>aktywności</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spTree>
    <p:extLst>
      <p:ext uri="{BB962C8B-B14F-4D97-AF65-F5344CB8AC3E}">
        <p14:creationId xmlns:p14="http://schemas.microsoft.com/office/powerpoint/2010/main" val="2201449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12" grpId="0"/>
      <p:bldP spid="14" grpId="0"/>
      <p:bldP spid="16" grpId="0"/>
      <p:bldP spid="13"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203" y="4677861"/>
            <a:ext cx="3203341" cy="18050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966" y="5580365"/>
            <a:ext cx="2100283" cy="1183460"/>
          </a:xfrm>
          <a:prstGeom prst="rect">
            <a:avLst/>
          </a:prstGeom>
        </p:spPr>
      </p:pic>
      <p:sp>
        <p:nvSpPr>
          <p:cNvPr id="2" name="Title 1"/>
          <p:cNvSpPr>
            <a:spLocks noGrp="1"/>
          </p:cNvSpPr>
          <p:nvPr>
            <p:ph type="title"/>
          </p:nvPr>
        </p:nvSpPr>
        <p:spPr>
          <a:xfrm>
            <a:off x="260682" y="284721"/>
            <a:ext cx="11163700" cy="1093997"/>
          </a:xfrm>
        </p:spPr>
        <p:txBody>
          <a:bodyPr/>
          <a:lstStyle/>
          <a:p>
            <a:r>
              <a:rPr lang="en-US" sz="3200" dirty="0" err="1"/>
              <a:t>Kogo</a:t>
            </a:r>
            <a:r>
              <a:rPr lang="en-US" sz="3200" dirty="0"/>
              <a:t> </a:t>
            </a:r>
            <a:r>
              <a:rPr lang="en-US" sz="3200" dirty="0" err="1"/>
              <a:t>szukamy</a:t>
            </a:r>
            <a:r>
              <a:rPr lang="en-US" sz="3200" dirty="0"/>
              <a:t>?</a:t>
            </a:r>
          </a:p>
        </p:txBody>
      </p:sp>
      <p:sp>
        <p:nvSpPr>
          <p:cNvPr id="9" name="TextBox 12">
            <a:extLst>
              <a:ext uri="{FF2B5EF4-FFF2-40B4-BE49-F238E27FC236}">
                <a16:creationId xmlns:a16="http://schemas.microsoft.com/office/drawing/2014/main" id="{4F5BBFCB-73F5-7348-BE84-0D12452B4B7E}"/>
              </a:ext>
            </a:extLst>
          </p:cNvPr>
          <p:cNvSpPr txBox="1"/>
          <p:nvPr/>
        </p:nvSpPr>
        <p:spPr bwMode="gray">
          <a:xfrm>
            <a:off x="6674569" y="743252"/>
            <a:ext cx="5410365" cy="3209084"/>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dirty="0" err="1">
                <a:solidFill>
                  <a:srgbClr val="F0AB00"/>
                </a:solidFill>
                <a:ea typeface="Arial Unicode MS" pitchFamily="34" charset="-128"/>
                <a:cs typeface="Arial Unicode MS" pitchFamily="34" charset="-128"/>
              </a:rPr>
              <a:t>Profesjonalistów</a:t>
            </a:r>
            <a:endParaRPr lang="en-US" sz="2500" b="1" kern="0" dirty="0">
              <a:solidFill>
                <a:srgbClr val="F0AB00"/>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2500" b="1" kern="0" dirty="0">
              <a:solidFill>
                <a:srgbClr val="F0AB00"/>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dirty="0">
                <a:solidFill>
                  <a:srgbClr val="FFFFFF"/>
                </a:solidFill>
                <a:ea typeface="Arial Unicode MS" pitchFamily="34" charset="-128"/>
                <a:cs typeface="Arial Unicode MS" pitchFamily="34" charset="-128"/>
              </a:rPr>
              <a:t>Cloud Software Engineer</a:t>
            </a:r>
          </a:p>
          <a:p>
            <a:pPr defTabSz="914400" fontAlgn="base">
              <a:lnSpc>
                <a:spcPct val="90000"/>
              </a:lnSpc>
              <a:spcAft>
                <a:spcPct val="0"/>
              </a:spcAft>
              <a:buClr>
                <a:srgbClr val="F0AB00"/>
              </a:buClr>
              <a:buSzPct val="80000"/>
            </a:pPr>
            <a:r>
              <a:rPr lang="en-US" sz="1400" i="1" kern="0" dirty="0">
                <a:solidFill>
                  <a:srgbClr val="FFFFFF"/>
                </a:solidFill>
                <a:ea typeface="Arial Unicode MS" pitchFamily="34" charset="-128"/>
                <a:cs typeface="Arial Unicode MS" pitchFamily="34" charset="-128"/>
              </a:rPr>
              <a:t>       (Cloud Native Solutions, Go, NodeJS)</a:t>
            </a:r>
          </a:p>
          <a:p>
            <a:pPr defTabSz="914400" fontAlgn="base">
              <a:lnSpc>
                <a:spcPct val="90000"/>
              </a:lnSpc>
              <a:spcBef>
                <a:spcPts val="714"/>
              </a:spcBef>
              <a:spcAft>
                <a:spcPct val="0"/>
              </a:spcAft>
              <a:buClr>
                <a:srgbClr val="F0AB00"/>
              </a:buClr>
              <a:buSzPct val="80000"/>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Senior Software Developer (</a:t>
            </a:r>
            <a:r>
              <a:rPr lang="pl-PL" sz="2400" b="1" dirty="0" err="1">
                <a:solidFill>
                  <a:srgbClr val="FFFFFF"/>
                </a:solidFill>
              </a:rPr>
              <a:t>Cloud</a:t>
            </a:r>
            <a:r>
              <a:rPr lang="pl-PL" sz="2400" b="1" dirty="0">
                <a:solidFill>
                  <a:srgbClr val="FFFFFF"/>
                </a:solidFill>
              </a:rPr>
              <a:t>)</a:t>
            </a:r>
          </a:p>
          <a:p>
            <a:pPr defTabSz="914400">
              <a:buClr>
                <a:srgbClr val="FFC000"/>
              </a:buClr>
            </a:pPr>
            <a:r>
              <a:rPr lang="en-US" sz="1400" i="1" kern="0" dirty="0">
                <a:solidFill>
                  <a:srgbClr val="FFFFFF"/>
                </a:solidFill>
                <a:ea typeface="Arial Unicode MS" pitchFamily="34" charset="-128"/>
                <a:cs typeface="Arial Unicode MS" pitchFamily="34" charset="-128"/>
              </a:rPr>
              <a:t>      (Java</a:t>
            </a:r>
            <a:r>
              <a:rPr lang="en-US" sz="1400" i="1" kern="0">
                <a:solidFill>
                  <a:srgbClr val="FFFFFF"/>
                </a:solidFill>
                <a:ea typeface="Arial Unicode MS" pitchFamily="34" charset="-128"/>
                <a:cs typeface="Arial Unicode MS" pitchFamily="34" charset="-128"/>
              </a:rPr>
              <a:t>, DevOps tools, Ruby, Go)</a:t>
            </a:r>
            <a:endParaRPr lang="en-US" sz="1400" i="1" kern="0" dirty="0">
              <a:solidFill>
                <a:srgbClr val="FFFFFF"/>
              </a:solidFill>
              <a:ea typeface="Arial Unicode MS" pitchFamily="34" charset="-128"/>
              <a:cs typeface="Arial Unicode MS" pitchFamily="34" charset="-128"/>
            </a:endParaRPr>
          </a:p>
          <a:p>
            <a:pPr defTabSz="914400">
              <a:buClr>
                <a:srgbClr val="FFC000"/>
              </a:buClr>
            </a:pPr>
            <a:endParaRPr lang="en-US" sz="1400" b="1"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Java </a:t>
            </a:r>
            <a:r>
              <a:rPr lang="pl-PL" sz="2400" b="1" dirty="0" err="1">
                <a:solidFill>
                  <a:srgbClr val="FFFFFF"/>
                </a:solidFill>
              </a:rPr>
              <a:t>Engineer</a:t>
            </a:r>
            <a:r>
              <a:rPr lang="pl-PL" sz="2400" b="1" dirty="0">
                <a:solidFill>
                  <a:srgbClr val="FFFFFF"/>
                </a:solidFill>
              </a:rPr>
              <a:t> and Developer</a:t>
            </a:r>
          </a:p>
          <a:p>
            <a:pPr defTabSz="914400">
              <a:buClr>
                <a:srgbClr val="FFC000"/>
              </a:buClr>
            </a:pPr>
            <a:r>
              <a:rPr lang="en-US" sz="1400" i="1" kern="0" dirty="0">
                <a:solidFill>
                  <a:srgbClr val="FFFFFF"/>
                </a:solidFill>
                <a:ea typeface="Arial Unicode MS" pitchFamily="34" charset="-128"/>
                <a:cs typeface="Arial Unicode MS" pitchFamily="34" charset="-128"/>
              </a:rPr>
              <a:t>      (Java, Spring Core, Boot and Cloud, Web Services)</a:t>
            </a:r>
            <a:endParaRPr lang="pl-PL" sz="1400" b="1" dirty="0">
              <a:solidFill>
                <a:srgbClr val="FFFFFF"/>
              </a:solidFill>
            </a:endParaRPr>
          </a:p>
          <a:p>
            <a:pPr defTabSz="914400">
              <a:buClr>
                <a:srgbClr val="FFC000"/>
              </a:buClr>
            </a:pPr>
            <a:endParaRPr lang="pl-PL" sz="1400" b="1" dirty="0">
              <a:solidFill>
                <a:srgbClr val="FFFFFF"/>
              </a:solidFill>
            </a:endParaRPr>
          </a:p>
        </p:txBody>
      </p:sp>
      <p:pic>
        <p:nvPicPr>
          <p:cNvPr id="4" name="Picture 3">
            <a:extLst>
              <a:ext uri="{FF2B5EF4-FFF2-40B4-BE49-F238E27FC236}">
                <a16:creationId xmlns:a16="http://schemas.microsoft.com/office/drawing/2014/main" id="{74212E2B-031F-FE4B-BAA2-F0D179AA587B}"/>
              </a:ext>
            </a:extLst>
          </p:cNvPr>
          <p:cNvPicPr>
            <a:picLocks noChangeAspect="1"/>
          </p:cNvPicPr>
          <p:nvPr/>
        </p:nvPicPr>
        <p:blipFill>
          <a:blip r:embed="rId5"/>
          <a:stretch>
            <a:fillRect/>
          </a:stretch>
        </p:blipFill>
        <p:spPr>
          <a:xfrm>
            <a:off x="1304328" y="5987430"/>
            <a:ext cx="672348" cy="672348"/>
          </a:xfrm>
          <a:prstGeom prst="rect">
            <a:avLst/>
          </a:prstGeom>
        </p:spPr>
      </p:pic>
      <p:sp>
        <p:nvSpPr>
          <p:cNvPr id="5" name="Rectangle 4">
            <a:extLst>
              <a:ext uri="{FF2B5EF4-FFF2-40B4-BE49-F238E27FC236}">
                <a16:creationId xmlns:a16="http://schemas.microsoft.com/office/drawing/2014/main" id="{0ABB8CDF-10C2-0344-AC63-BB096DE4155C}"/>
              </a:ext>
            </a:extLst>
          </p:cNvPr>
          <p:cNvSpPr/>
          <p:nvPr/>
        </p:nvSpPr>
        <p:spPr>
          <a:xfrm>
            <a:off x="1976675" y="6364502"/>
            <a:ext cx="2167516" cy="369332"/>
          </a:xfrm>
          <a:prstGeom prst="rect">
            <a:avLst/>
          </a:prstGeom>
        </p:spPr>
        <p:txBody>
          <a:bodyPr wrap="none">
            <a:spAutoFit/>
          </a:bodyPr>
          <a:lstStyle/>
          <a:p>
            <a:pPr defTabSz="914400"/>
            <a:r>
              <a:rPr lang="pl-PL" sz="1800" u="sng" dirty="0" err="1">
                <a:solidFill>
                  <a:srgbClr val="FFC000"/>
                </a:solidFill>
                <a:latin typeface="Calibri" panose="020F0502020204030204" pitchFamily="34" charset="0"/>
              </a:rPr>
              <a:t>https</a:t>
            </a:r>
            <a:r>
              <a:rPr lang="pl-PL" sz="1800" u="sng" dirty="0">
                <a:solidFill>
                  <a:srgbClr val="FFC000"/>
                </a:solidFill>
                <a:latin typeface="Calibri" panose="020F0502020204030204" pitchFamily="34" charset="0"/>
              </a:rPr>
              <a:t>://</a:t>
            </a:r>
            <a:r>
              <a:rPr lang="pl-PL" sz="1800" u="sng" dirty="0" err="1">
                <a:solidFill>
                  <a:srgbClr val="FFC000"/>
                </a:solidFill>
                <a:latin typeface="Calibri" panose="020F0502020204030204" pitchFamily="34" charset="0"/>
              </a:rPr>
              <a:t>goo.gl</a:t>
            </a:r>
            <a:r>
              <a:rPr lang="pl-PL" sz="1800" u="sng" dirty="0">
                <a:solidFill>
                  <a:srgbClr val="FFC000"/>
                </a:solidFill>
                <a:latin typeface="Calibri" panose="020F0502020204030204" pitchFamily="34" charset="0"/>
              </a:rPr>
              <a:t>/sN3Jyf</a:t>
            </a:r>
            <a:endParaRPr lang="pl-PL" sz="1800" dirty="0">
              <a:solidFill>
                <a:srgbClr val="FFC000"/>
              </a:solidFill>
            </a:endParaRPr>
          </a:p>
        </p:txBody>
      </p:sp>
      <p:sp>
        <p:nvSpPr>
          <p:cNvPr id="7" name="Rectangle 6">
            <a:extLst>
              <a:ext uri="{FF2B5EF4-FFF2-40B4-BE49-F238E27FC236}">
                <a16:creationId xmlns:a16="http://schemas.microsoft.com/office/drawing/2014/main" id="{A3E3B030-00F5-F442-B06F-13F9D6B74694}"/>
              </a:ext>
            </a:extLst>
          </p:cNvPr>
          <p:cNvSpPr/>
          <p:nvPr/>
        </p:nvSpPr>
        <p:spPr>
          <a:xfrm>
            <a:off x="1965424" y="5987429"/>
            <a:ext cx="2175304" cy="369332"/>
          </a:xfrm>
          <a:prstGeom prst="rect">
            <a:avLst/>
          </a:prstGeom>
        </p:spPr>
        <p:txBody>
          <a:bodyPr wrap="square">
            <a:spAutoFit/>
          </a:bodyPr>
          <a:lstStyle/>
          <a:p>
            <a:pPr defTabSz="914400"/>
            <a:r>
              <a:rPr lang="en-US" sz="1800" b="1" kern="0" err="1">
                <a:solidFill>
                  <a:srgbClr val="FFFFFF"/>
                </a:solidFill>
                <a:ea typeface="Arial Unicode MS" pitchFamily="34" charset="-128"/>
                <a:cs typeface="Arial Unicode MS" pitchFamily="34" charset="-128"/>
              </a:rPr>
              <a:t>Aplikuj</a:t>
            </a:r>
            <a:r>
              <a:rPr lang="en-US" sz="1800" b="1" kern="0">
                <a:solidFill>
                  <a:srgbClr val="FFFFFF"/>
                </a:solidFill>
                <a:ea typeface="Arial Unicode MS" pitchFamily="34" charset="-128"/>
                <a:cs typeface="Arial Unicode MS" pitchFamily="34" charset="-128"/>
              </a:rPr>
              <a:t> </a:t>
            </a:r>
            <a:r>
              <a:rPr lang="en-US" sz="1800" b="1" kern="0" err="1">
                <a:solidFill>
                  <a:srgbClr val="FFFFFF"/>
                </a:solidFill>
                <a:ea typeface="Arial Unicode MS" pitchFamily="34" charset="-128"/>
                <a:cs typeface="Arial Unicode MS" pitchFamily="34" charset="-128"/>
              </a:rPr>
              <a:t>tutaj</a:t>
            </a:r>
            <a:endParaRPr lang="pl-PL" sz="1800" b="1">
              <a:solidFill>
                <a:srgbClr val="000000"/>
              </a:solidFill>
            </a:endParaRPr>
          </a:p>
        </p:txBody>
      </p:sp>
      <p:sp>
        <p:nvSpPr>
          <p:cNvPr id="15" name="TextBox 12">
            <a:extLst>
              <a:ext uri="{FF2B5EF4-FFF2-40B4-BE49-F238E27FC236}">
                <a16:creationId xmlns:a16="http://schemas.microsoft.com/office/drawing/2014/main" id="{D3848552-8D73-2740-8346-DE0CDB67FF83}"/>
              </a:ext>
            </a:extLst>
          </p:cNvPr>
          <p:cNvSpPr txBox="1"/>
          <p:nvPr/>
        </p:nvSpPr>
        <p:spPr bwMode="gray">
          <a:xfrm>
            <a:off x="260683" y="1474660"/>
            <a:ext cx="5706699" cy="3788729"/>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dirty="0" err="1">
                <a:solidFill>
                  <a:srgbClr val="F0AB00"/>
                </a:solidFill>
                <a:ea typeface="Arial Unicode MS" pitchFamily="34" charset="-128"/>
                <a:cs typeface="Arial Unicode MS" pitchFamily="34" charset="-128"/>
              </a:rPr>
              <a:t>Studentów</a:t>
            </a:r>
            <a:endParaRPr lang="en-US" sz="2500" b="1" kern="0" dirty="0">
              <a:solidFill>
                <a:srgbClr val="F0AB00"/>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endParaRPr lang="en-US" sz="2500" b="1" kern="0" dirty="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err="1">
                <a:solidFill>
                  <a:srgbClr val="FFFFFF"/>
                </a:solidFill>
              </a:rPr>
              <a:t>Cloud</a:t>
            </a:r>
            <a:r>
              <a:rPr lang="pl-PL" sz="2400" b="1" dirty="0">
                <a:solidFill>
                  <a:srgbClr val="FFFFFF"/>
                </a:solidFill>
              </a:rPr>
              <a:t> Software </a:t>
            </a:r>
            <a:r>
              <a:rPr lang="pl-PL" sz="2400" b="1" dirty="0" err="1">
                <a:solidFill>
                  <a:srgbClr val="FFFFFF"/>
                </a:solidFill>
              </a:rPr>
              <a:t>Engineer</a:t>
            </a:r>
            <a:r>
              <a:rPr lang="pl-PL" sz="2400" b="1" dirty="0">
                <a:solidFill>
                  <a:srgbClr val="FFFFFF"/>
                </a:solidFill>
              </a:rPr>
              <a:t> - intern</a:t>
            </a:r>
          </a:p>
          <a:p>
            <a:pPr defTabSz="914400" fontAlgn="base">
              <a:lnSpc>
                <a:spcPct val="90000"/>
              </a:lnSpc>
              <a:spcAft>
                <a:spcPct val="0"/>
              </a:spcAft>
              <a:buClr>
                <a:srgbClr val="F0AB00"/>
              </a:buClr>
              <a:buSzPct val="80000"/>
            </a:pPr>
            <a:r>
              <a:rPr lang="en-US" sz="1400" i="1" kern="0" dirty="0">
                <a:solidFill>
                  <a:srgbClr val="FFFFFF"/>
                </a:solidFill>
                <a:ea typeface="Arial Unicode MS" pitchFamily="34" charset="-128"/>
                <a:cs typeface="Arial Unicode MS" pitchFamily="34" charset="-128"/>
              </a:rPr>
              <a:t>      (Cloud Native Solutions, Go, NodeJS)</a:t>
            </a:r>
          </a:p>
          <a:p>
            <a:pPr defTabSz="914400">
              <a:buClr>
                <a:srgbClr val="FFC000"/>
              </a:buClr>
            </a:pPr>
            <a:endParaRPr lang="en-US" sz="1400" b="1"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IT System Administrator - intern</a:t>
            </a:r>
          </a:p>
          <a:p>
            <a:pPr defTabSz="914400">
              <a:buClr>
                <a:srgbClr val="FFC000"/>
              </a:buClr>
            </a:pPr>
            <a:r>
              <a:rPr lang="en-US" sz="1400" i="1" kern="0" dirty="0">
                <a:solidFill>
                  <a:srgbClr val="FFFFFF"/>
                </a:solidFill>
                <a:ea typeface="Arial Unicode MS" pitchFamily="34" charset="-128"/>
                <a:cs typeface="Arial Unicode MS" pitchFamily="34" charset="-128"/>
              </a:rPr>
              <a:t>      (Support, monitor hardware and software on Linux)</a:t>
            </a:r>
          </a:p>
          <a:p>
            <a:pPr defTabSz="914400">
              <a:buClr>
                <a:srgbClr val="FFC000"/>
              </a:buClr>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QA </a:t>
            </a:r>
            <a:r>
              <a:rPr lang="pl-PL" sz="2400" b="1" dirty="0" err="1">
                <a:solidFill>
                  <a:srgbClr val="FFFFFF"/>
                </a:solidFill>
              </a:rPr>
              <a:t>Analyst</a:t>
            </a:r>
            <a:r>
              <a:rPr lang="pl-PL" sz="2400" b="1" dirty="0">
                <a:solidFill>
                  <a:srgbClr val="FFFFFF"/>
                </a:solidFill>
              </a:rPr>
              <a:t> - intern</a:t>
            </a:r>
          </a:p>
          <a:p>
            <a:pPr defTabSz="914400">
              <a:buClr>
                <a:srgbClr val="FFC000"/>
              </a:buClr>
            </a:pPr>
            <a:r>
              <a:rPr lang="en-US" sz="1400" i="1" kern="0" dirty="0">
                <a:solidFill>
                  <a:srgbClr val="FFFFFF"/>
                </a:solidFill>
                <a:ea typeface="Arial Unicode MS" pitchFamily="34" charset="-128"/>
                <a:cs typeface="Arial Unicode MS" pitchFamily="34" charset="-128"/>
              </a:rPr>
              <a:t>      (Automated, Exploratory tests)</a:t>
            </a:r>
          </a:p>
          <a:p>
            <a:pPr defTabSz="914400">
              <a:buClr>
                <a:srgbClr val="FFC000"/>
              </a:buClr>
            </a:pPr>
            <a:endParaRPr lang="en-US" sz="1400" i="1" kern="0" dirty="0">
              <a:solidFill>
                <a:srgbClr val="FFFFFF"/>
              </a:solidFill>
              <a:ea typeface="Arial Unicode MS" pitchFamily="34" charset="-128"/>
              <a:cs typeface="Arial Unicode MS" pitchFamily="34" charset="-128"/>
            </a:endParaRPr>
          </a:p>
          <a:p>
            <a:pPr defTabSz="914400">
              <a:buClr>
                <a:srgbClr val="FFC000"/>
              </a:buClr>
            </a:pPr>
            <a:endParaRPr lang="pl-PL" sz="1400" b="1" dirty="0">
              <a:solidFill>
                <a:srgbClr val="FFFFFF"/>
              </a:solidFill>
            </a:endParaRPr>
          </a:p>
          <a:p>
            <a:pPr defTabSz="914400">
              <a:buClr>
                <a:srgbClr val="FFC000"/>
              </a:buClr>
            </a:pPr>
            <a:endParaRPr lang="pl-PL" sz="1400" b="1" dirty="0">
              <a:solidFill>
                <a:srgbClr val="FFFFFF"/>
              </a:solidFill>
            </a:endParaRPr>
          </a:p>
        </p:txBody>
      </p:sp>
      <p:sp>
        <p:nvSpPr>
          <p:cNvPr id="10" name="Rectangle 9">
            <a:extLst>
              <a:ext uri="{FF2B5EF4-FFF2-40B4-BE49-F238E27FC236}">
                <a16:creationId xmlns:a16="http://schemas.microsoft.com/office/drawing/2014/main" id="{B6CF3EF0-5946-7F40-9CA4-DCA7672367E8}"/>
              </a:ext>
            </a:extLst>
          </p:cNvPr>
          <p:cNvSpPr/>
          <p:nvPr/>
        </p:nvSpPr>
        <p:spPr>
          <a:xfrm>
            <a:off x="8083959" y="3943578"/>
            <a:ext cx="4109628" cy="738664"/>
          </a:xfrm>
          <a:prstGeom prst="rect">
            <a:avLst/>
          </a:prstGeom>
        </p:spPr>
        <p:txBody>
          <a:bodyPr wrap="square">
            <a:spAutoFit/>
          </a:bodyPr>
          <a:lstStyle/>
          <a:p>
            <a:pPr marL="285750" indent="-285750" defTabSz="914400">
              <a:buClr>
                <a:srgbClr val="FFC000"/>
              </a:buClr>
              <a:buFont typeface="Arial" panose="020B0604020202020204" pitchFamily="34" charset="0"/>
              <a:buChar char="•"/>
            </a:pPr>
            <a:r>
              <a:rPr lang="pl-PL" sz="2400" b="1" dirty="0" err="1">
                <a:solidFill>
                  <a:srgbClr val="FFFFFF"/>
                </a:solidFill>
              </a:rPr>
              <a:t>DevOps</a:t>
            </a:r>
            <a:r>
              <a:rPr lang="pl-PL" sz="2400" b="1" dirty="0">
                <a:solidFill>
                  <a:srgbClr val="FFFFFF"/>
                </a:solidFill>
              </a:rPr>
              <a:t> </a:t>
            </a:r>
            <a:r>
              <a:rPr lang="pl-PL" sz="2400" b="1" dirty="0" err="1">
                <a:solidFill>
                  <a:srgbClr val="FFFFFF"/>
                </a:solidFill>
              </a:rPr>
              <a:t>Engineer</a:t>
            </a:r>
            <a:endParaRPr lang="pl-PL" sz="2400" b="1" dirty="0">
              <a:solidFill>
                <a:srgbClr val="FFFFFF"/>
              </a:solidFill>
            </a:endParaRPr>
          </a:p>
          <a:p>
            <a:pPr defTabSz="914400">
              <a:buClr>
                <a:srgbClr val="FFC000"/>
              </a:buClr>
            </a:pPr>
            <a:r>
              <a:rPr lang="en-US" sz="1800" i="1" kern="0" dirty="0">
                <a:solidFill>
                  <a:srgbClr val="FFFFFF"/>
                </a:solidFill>
                <a:ea typeface="Arial Unicode MS" pitchFamily="34" charset="-128"/>
                <a:cs typeface="Arial Unicode MS" pitchFamily="34" charset="-128"/>
              </a:rPr>
              <a:t>      (Bash, Groovy, Python, Ruby, Go)</a:t>
            </a:r>
            <a:endParaRPr lang="pl-PL" sz="1800" b="1" dirty="0">
              <a:solidFill>
                <a:srgbClr val="FFFFFF"/>
              </a:solidFill>
            </a:endParaRPr>
          </a:p>
        </p:txBody>
      </p:sp>
    </p:spTree>
    <p:extLst>
      <p:ext uri="{BB962C8B-B14F-4D97-AF65-F5344CB8AC3E}">
        <p14:creationId xmlns:p14="http://schemas.microsoft.com/office/powerpoint/2010/main" val="1139642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0B8A-52EB-FD4E-88AA-0343AB435158}"/>
              </a:ext>
            </a:extLst>
          </p:cNvPr>
          <p:cNvSpPr>
            <a:spLocks noGrp="1"/>
          </p:cNvSpPr>
          <p:nvPr>
            <p:ph type="title"/>
          </p:nvPr>
        </p:nvSpPr>
        <p:spPr/>
        <p:txBody>
          <a:bodyPr/>
          <a:lstStyle/>
          <a:p>
            <a:r>
              <a:rPr lang="pl-PL"/>
              <a:t>Networking </a:t>
            </a:r>
            <a:r>
              <a:rPr lang="pl-PL" err="1"/>
              <a:t>session</a:t>
            </a:r>
            <a:r>
              <a:rPr lang="pl-PL"/>
              <a:t> </a:t>
            </a:r>
            <a:r>
              <a:rPr lang="pl-PL">
                <a:sym typeface="Wingdings" pitchFamily="2" charset="2"/>
              </a:rPr>
              <a:t></a:t>
            </a:r>
            <a:endParaRPr lang="pl-PL"/>
          </a:p>
        </p:txBody>
      </p:sp>
      <p:sp>
        <p:nvSpPr>
          <p:cNvPr id="4" name="TextBox 12">
            <a:extLst>
              <a:ext uri="{FF2B5EF4-FFF2-40B4-BE49-F238E27FC236}">
                <a16:creationId xmlns:a16="http://schemas.microsoft.com/office/drawing/2014/main" id="{10293BA3-2465-FF47-BEF5-8DD569A21584}"/>
              </a:ext>
            </a:extLst>
          </p:cNvPr>
          <p:cNvSpPr txBox="1"/>
          <p:nvPr/>
        </p:nvSpPr>
        <p:spPr bwMode="gray">
          <a:xfrm>
            <a:off x="260683" y="950166"/>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1</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err="1">
                <a:solidFill>
                  <a:srgbClr val="FFFFFF"/>
                </a:solidFill>
                <a:ea typeface="Arial Unicode MS" pitchFamily="34" charset="-128"/>
                <a:cs typeface="Arial Unicode MS" pitchFamily="34" charset="-128"/>
              </a:rPr>
              <a:t>Zapraszamy</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na</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zwiedzanie</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biura</a:t>
            </a:r>
            <a:endParaRPr lang="en-US" sz="2500" b="1" kern="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sp>
        <p:nvSpPr>
          <p:cNvPr id="5" name="TextBox 12">
            <a:extLst>
              <a:ext uri="{FF2B5EF4-FFF2-40B4-BE49-F238E27FC236}">
                <a16:creationId xmlns:a16="http://schemas.microsoft.com/office/drawing/2014/main" id="{93C20E6B-E68D-4946-B876-8589D7847B11}"/>
              </a:ext>
            </a:extLst>
          </p:cNvPr>
          <p:cNvSpPr txBox="1"/>
          <p:nvPr/>
        </p:nvSpPr>
        <p:spPr bwMode="gray">
          <a:xfrm>
            <a:off x="3853120" y="2875777"/>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2</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a:solidFill>
                  <a:srgbClr val="FFFFFF"/>
                </a:solidFill>
                <a:ea typeface="Arial Unicode MS" pitchFamily="34" charset="-128"/>
                <a:cs typeface="Arial Unicode MS" pitchFamily="34" charset="-128"/>
              </a:rPr>
              <a:t>Q&amp;A z </a:t>
            </a:r>
            <a:r>
              <a:rPr lang="en-US" sz="2500" b="1" kern="0" err="1">
                <a:solidFill>
                  <a:srgbClr val="FFFFFF"/>
                </a:solidFill>
                <a:ea typeface="Arial Unicode MS" pitchFamily="34" charset="-128"/>
                <a:cs typeface="Arial Unicode MS" pitchFamily="34" charset="-128"/>
              </a:rPr>
              <a:t>naszymi</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prowadzącymi</a:t>
            </a:r>
            <a:endParaRPr lang="en-US" sz="2500" b="1" kern="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sp>
        <p:nvSpPr>
          <p:cNvPr id="8" name="TextBox 12">
            <a:extLst>
              <a:ext uri="{FF2B5EF4-FFF2-40B4-BE49-F238E27FC236}">
                <a16:creationId xmlns:a16="http://schemas.microsoft.com/office/drawing/2014/main" id="{E2A702AC-10D5-DA47-ACAA-0E88BCDF28D4}"/>
              </a:ext>
            </a:extLst>
          </p:cNvPr>
          <p:cNvSpPr txBox="1"/>
          <p:nvPr/>
        </p:nvSpPr>
        <p:spPr bwMode="gray">
          <a:xfrm>
            <a:off x="5835655" y="4631099"/>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3</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a:solidFill>
                  <a:srgbClr val="FFFFFF"/>
                </a:solidFill>
                <a:ea typeface="Arial Unicode MS" pitchFamily="34" charset="-128"/>
                <a:cs typeface="Arial Unicode MS" pitchFamily="34" charset="-128"/>
              </a:rPr>
              <a:t>Speed Interviews</a:t>
            </a: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pic>
        <p:nvPicPr>
          <p:cNvPr id="3" name="Picture 5" descr="A person standing in front of a building&#10;&#10;Description generated with very high confidence">
            <a:extLst>
              <a:ext uri="{FF2B5EF4-FFF2-40B4-BE49-F238E27FC236}">
                <a16:creationId xmlns:a16="http://schemas.microsoft.com/office/drawing/2014/main" id="{6B5BDB6E-4DF3-456E-80E8-B16CF11CD1F4}"/>
              </a:ext>
            </a:extLst>
          </p:cNvPr>
          <p:cNvPicPr>
            <a:picLocks noChangeAspect="1"/>
          </p:cNvPicPr>
          <p:nvPr/>
        </p:nvPicPr>
        <p:blipFill>
          <a:blip r:embed="rId3"/>
          <a:stretch>
            <a:fillRect/>
          </a:stretch>
        </p:blipFill>
        <p:spPr>
          <a:xfrm>
            <a:off x="265272" y="2105266"/>
            <a:ext cx="2743200" cy="3454842"/>
          </a:xfrm>
          <a:prstGeom prst="rect">
            <a:avLst/>
          </a:prstGeom>
        </p:spPr>
      </p:pic>
      <p:sp>
        <p:nvSpPr>
          <p:cNvPr id="7" name="TextBox 6">
            <a:extLst>
              <a:ext uri="{FF2B5EF4-FFF2-40B4-BE49-F238E27FC236}">
                <a16:creationId xmlns:a16="http://schemas.microsoft.com/office/drawing/2014/main" id="{1357483B-9B65-4675-AA12-CCB3586AEBE6}"/>
              </a:ext>
            </a:extLst>
          </p:cNvPr>
          <p:cNvSpPr txBox="1"/>
          <p:nvPr/>
        </p:nvSpPr>
        <p:spPr>
          <a:xfrm>
            <a:off x="3049588" y="3200400"/>
            <a:ext cx="184731"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defTabSz="914400" fontAlgn="base">
              <a:spcBef>
                <a:spcPct val="50000"/>
              </a:spcBef>
              <a:spcAft>
                <a:spcPct val="0"/>
              </a:spcAft>
              <a:buClr>
                <a:srgbClr val="F0AB00"/>
              </a:buClr>
              <a:buSzPct val="80000"/>
            </a:pPr>
            <a:endParaRPr lang="en-US" sz="1800">
              <a:solidFill>
                <a:srgbClr val="000000"/>
              </a:solidFill>
            </a:endParaRPr>
          </a:p>
        </p:txBody>
      </p:sp>
      <p:pic>
        <p:nvPicPr>
          <p:cNvPr id="9" name="Picture 9" descr="A group of people standing in a room&#10;&#10;Description generated with very high confidence">
            <a:extLst>
              <a:ext uri="{FF2B5EF4-FFF2-40B4-BE49-F238E27FC236}">
                <a16:creationId xmlns:a16="http://schemas.microsoft.com/office/drawing/2014/main" id="{A6792308-C3F6-46CB-ADF1-E82AE5372F24}"/>
              </a:ext>
            </a:extLst>
          </p:cNvPr>
          <p:cNvPicPr>
            <a:picLocks noChangeAspect="1"/>
          </p:cNvPicPr>
          <p:nvPr/>
        </p:nvPicPr>
        <p:blipFill>
          <a:blip r:embed="rId4"/>
          <a:stretch>
            <a:fillRect/>
          </a:stretch>
        </p:blipFill>
        <p:spPr>
          <a:xfrm>
            <a:off x="9154211" y="4858466"/>
            <a:ext cx="2743200" cy="1828086"/>
          </a:xfrm>
          <a:prstGeom prst="rect">
            <a:avLst/>
          </a:prstGeom>
        </p:spPr>
      </p:pic>
    </p:spTree>
    <p:extLst>
      <p:ext uri="{BB962C8B-B14F-4D97-AF65-F5344CB8AC3E}">
        <p14:creationId xmlns:p14="http://schemas.microsoft.com/office/powerpoint/2010/main" val="578736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a:xfrm>
            <a:off x="504000" y="1467009"/>
            <a:ext cx="5593588" cy="923116"/>
          </a:xfrm>
        </p:spPr>
        <p:txBody>
          <a:bodyPr/>
          <a:lstStyle/>
          <a:p>
            <a:r>
              <a:rPr lang="en-US" dirty="0"/>
              <a:t>Thank you.</a:t>
            </a:r>
          </a:p>
        </p:txBody>
      </p:sp>
      <p:sp>
        <p:nvSpPr>
          <p:cNvPr id="6" name="Symbol zastępczy tekstu 5">
            <a:extLst>
              <a:ext uri="{FF2B5EF4-FFF2-40B4-BE49-F238E27FC236}">
                <a16:creationId xmlns:a16="http://schemas.microsoft.com/office/drawing/2014/main" id="{B9F96538-6E3B-AF47-A105-C842EE8D51AE}"/>
              </a:ext>
            </a:extLst>
          </p:cNvPr>
          <p:cNvSpPr>
            <a:spLocks noGrp="1"/>
          </p:cNvSpPr>
          <p:nvPr>
            <p:ph type="body" sz="quarter" idx="10"/>
          </p:nvPr>
        </p:nvSpPr>
        <p:spPr/>
        <p:txBody>
          <a:bodyPr/>
          <a:lstStyle/>
          <a:p>
            <a:r>
              <a:rPr lang="pl-PL" dirty="0" err="1"/>
              <a:t>Github</a:t>
            </a:r>
            <a:r>
              <a:rPr lang="pl-PL" dirty="0"/>
              <a:t>:</a:t>
            </a:r>
          </a:p>
        </p:txBody>
      </p:sp>
      <p:pic>
        <p:nvPicPr>
          <p:cNvPr id="8" name="Obraz 7">
            <a:extLst>
              <a:ext uri="{FF2B5EF4-FFF2-40B4-BE49-F238E27FC236}">
                <a16:creationId xmlns:a16="http://schemas.microsoft.com/office/drawing/2014/main" id="{5AC3C334-AA3A-B848-9EBB-1A9E17576CD6}"/>
              </a:ext>
            </a:extLst>
          </p:cNvPr>
          <p:cNvPicPr>
            <a:picLocks noChangeAspect="1"/>
          </p:cNvPicPr>
          <p:nvPr/>
        </p:nvPicPr>
        <p:blipFill>
          <a:blip r:embed="rId2"/>
          <a:stretch>
            <a:fillRect/>
          </a:stretch>
        </p:blipFill>
        <p:spPr>
          <a:xfrm>
            <a:off x="504000" y="3258383"/>
            <a:ext cx="3240686" cy="32406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Obraz 3">
            <a:extLst>
              <a:ext uri="{FF2B5EF4-FFF2-40B4-BE49-F238E27FC236}">
                <a16:creationId xmlns:a16="http://schemas.microsoft.com/office/drawing/2014/main" id="{4BE8221B-8E95-1A4B-9DE9-3FBB2506C3EB}"/>
              </a:ext>
            </a:extLst>
          </p:cNvPr>
          <p:cNvPicPr>
            <a:picLocks noChangeAspect="1"/>
          </p:cNvPicPr>
          <p:nvPr/>
        </p:nvPicPr>
        <p:blipFill>
          <a:blip r:embed="rId3"/>
          <a:stretch>
            <a:fillRect/>
          </a:stretch>
        </p:blipFill>
        <p:spPr>
          <a:xfrm>
            <a:off x="7053942" y="253093"/>
            <a:ext cx="4804001" cy="3181518"/>
          </a:xfrm>
          <a:prstGeom prst="rect">
            <a:avLst/>
          </a:prstGeom>
          <a:effectLst>
            <a:softEdge rad="127000"/>
          </a:effectLst>
        </p:spPr>
      </p:pic>
    </p:spTree>
    <p:extLst>
      <p:ext uri="{BB962C8B-B14F-4D97-AF65-F5344CB8AC3E}">
        <p14:creationId xmlns:p14="http://schemas.microsoft.com/office/powerpoint/2010/main" val="1881851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738664"/>
          </a:xfrm>
        </p:spPr>
        <p:txBody>
          <a:bodyPr/>
          <a:lstStyle/>
          <a:p>
            <a:br>
              <a:rPr lang="en-US" dirty="0"/>
            </a:br>
            <a:endParaRPr lang="en-US" dirty="0"/>
          </a:p>
        </p:txBody>
      </p:sp>
      <p:sp>
        <p:nvSpPr>
          <p:cNvPr id="2" name="TextBox 1">
            <a:extLst>
              <a:ext uri="{FF2B5EF4-FFF2-40B4-BE49-F238E27FC236}">
                <a16:creationId xmlns:a16="http://schemas.microsoft.com/office/drawing/2014/main" id="{835E1CC6-3732-B047-A4D0-FF0AC727CFD9}"/>
              </a:ext>
            </a:extLst>
          </p:cNvPr>
          <p:cNvSpPr txBox="1"/>
          <p:nvPr/>
        </p:nvSpPr>
        <p:spPr>
          <a:xfrm>
            <a:off x="2934068" y="1452109"/>
            <a:ext cx="6424836"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dirty="0" err="1"/>
              <a:t>Devops</a:t>
            </a:r>
            <a:r>
              <a:rPr lang="en-US" sz="1800" dirty="0"/>
              <a:t> Community Chapter 1 – building docker containers</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800" dirty="0" err="1"/>
              <a:t>Devops</a:t>
            </a:r>
            <a:r>
              <a:rPr lang="en-US" sz="1800" dirty="0"/>
              <a:t> Community Chapter 2 – provisioning and orchestration</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66331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DB3C7E75-4B93-EC40-8CA0-DFF0AB5D6617}"/>
              </a:ext>
            </a:extLst>
          </p:cNvPr>
          <p:cNvSpPr>
            <a:spLocks noGrp="1"/>
          </p:cNvSpPr>
          <p:nvPr>
            <p:ph type="body" sz="quarter" idx="11"/>
          </p:nvPr>
        </p:nvSpPr>
        <p:spPr/>
        <p:txBody>
          <a:bodyPr/>
          <a:lstStyle/>
          <a:p>
            <a:r>
              <a:rPr lang="en-US" dirty="0"/>
              <a:t>Kubernetes automatization</a:t>
            </a:r>
          </a:p>
          <a:p>
            <a:pPr lvl="1"/>
            <a:r>
              <a:rPr lang="en-US" dirty="0"/>
              <a:t>Smarter deployments – </a:t>
            </a:r>
            <a:r>
              <a:rPr lang="en-US" dirty="0">
                <a:solidFill>
                  <a:schemeClr val="accent1"/>
                </a:solidFill>
              </a:rPr>
              <a:t>Tomasz </a:t>
            </a:r>
            <a:r>
              <a:rPr lang="en-US" dirty="0" err="1">
                <a:solidFill>
                  <a:schemeClr val="accent1"/>
                </a:solidFill>
              </a:rPr>
              <a:t>Heflik</a:t>
            </a:r>
            <a:endParaRPr lang="en-US" dirty="0">
              <a:solidFill>
                <a:schemeClr val="accent1"/>
              </a:solidFill>
            </a:endParaRPr>
          </a:p>
          <a:p>
            <a:pPr lvl="1"/>
            <a:r>
              <a:rPr lang="en-US" dirty="0"/>
              <a:t>Autoscaling – </a:t>
            </a:r>
            <a:r>
              <a:rPr lang="en-US" dirty="0">
                <a:solidFill>
                  <a:schemeClr val="accent1"/>
                </a:solidFill>
              </a:rPr>
              <a:t>Tomasz </a:t>
            </a:r>
            <a:r>
              <a:rPr lang="en-US" dirty="0" err="1">
                <a:solidFill>
                  <a:schemeClr val="accent1"/>
                </a:solidFill>
              </a:rPr>
              <a:t>Pietrek</a:t>
            </a:r>
            <a:endParaRPr lang="en-US" dirty="0">
              <a:solidFill>
                <a:schemeClr val="accent1"/>
              </a:solidFill>
            </a:endParaRPr>
          </a:p>
          <a:p>
            <a:r>
              <a:rPr lang="en-US" dirty="0"/>
              <a:t>Helm: deploying simple – </a:t>
            </a:r>
            <a:r>
              <a:rPr lang="en-US" dirty="0">
                <a:solidFill>
                  <a:schemeClr val="accent1"/>
                </a:solidFill>
              </a:rPr>
              <a:t>Jakub </a:t>
            </a:r>
            <a:r>
              <a:rPr lang="en-US" dirty="0" err="1">
                <a:solidFill>
                  <a:schemeClr val="accent1"/>
                </a:solidFill>
              </a:rPr>
              <a:t>Błaszczyk</a:t>
            </a:r>
            <a:endParaRPr lang="en-US" dirty="0">
              <a:solidFill>
                <a:schemeClr val="accent1"/>
              </a:solidFill>
            </a:endParaRPr>
          </a:p>
          <a:p>
            <a:pPr lvl="1"/>
            <a:r>
              <a:rPr lang="en-US" dirty="0"/>
              <a:t>How to automate the automat?</a:t>
            </a:r>
          </a:p>
          <a:p>
            <a:r>
              <a:rPr lang="en-US" dirty="0"/>
              <a:t>Networking 2</a:t>
            </a:r>
          </a:p>
          <a:p>
            <a:pPr lvl="1"/>
            <a:r>
              <a:rPr lang="en-US" dirty="0"/>
              <a:t>Office trip</a:t>
            </a:r>
          </a:p>
          <a:p>
            <a:pPr lvl="1"/>
            <a:r>
              <a:rPr lang="en-US" dirty="0"/>
              <a:t>Q&amp;A</a:t>
            </a:r>
          </a:p>
          <a:p>
            <a:pPr lvl="1"/>
            <a:r>
              <a:rPr lang="en-US" dirty="0"/>
              <a:t>Speed Interviews</a:t>
            </a:r>
          </a:p>
          <a:p>
            <a:endParaRPr lang="pl-PL" dirty="0"/>
          </a:p>
        </p:txBody>
      </p:sp>
      <p:sp>
        <p:nvSpPr>
          <p:cNvPr id="3" name="Agenda items"/>
          <p:cNvSpPr>
            <a:spLocks noGrp="1"/>
          </p:cNvSpPr>
          <p:nvPr>
            <p:ph type="body" sz="quarter" idx="10"/>
          </p:nvPr>
        </p:nvSpPr>
        <p:spPr/>
        <p:txBody>
          <a:bodyPr>
            <a:normAutofit/>
          </a:bodyPr>
          <a:lstStyle/>
          <a:p>
            <a:r>
              <a:rPr lang="en-US" dirty="0"/>
              <a:t>Introduction – </a:t>
            </a:r>
            <a:r>
              <a:rPr lang="en-US" dirty="0">
                <a:solidFill>
                  <a:schemeClr val="accent1"/>
                </a:solidFill>
              </a:rPr>
              <a:t>Robert </a:t>
            </a:r>
            <a:r>
              <a:rPr lang="en-US" dirty="0" err="1">
                <a:solidFill>
                  <a:schemeClr val="accent1"/>
                </a:solidFill>
              </a:rPr>
              <a:t>Pruski</a:t>
            </a:r>
            <a:endParaRPr lang="en-US" dirty="0">
              <a:solidFill>
                <a:schemeClr val="accent1"/>
              </a:solidFill>
            </a:endParaRPr>
          </a:p>
          <a:p>
            <a:r>
              <a:rPr lang="en-US" dirty="0"/>
              <a:t>Evolution of deployment mechanisms – </a:t>
            </a:r>
            <a:r>
              <a:rPr lang="en-US" dirty="0">
                <a:solidFill>
                  <a:schemeClr val="accent1"/>
                </a:solidFill>
              </a:rPr>
              <a:t>Adam </a:t>
            </a:r>
            <a:r>
              <a:rPr lang="en-US" dirty="0" err="1">
                <a:solidFill>
                  <a:schemeClr val="accent1"/>
                </a:solidFill>
              </a:rPr>
              <a:t>Wałach</a:t>
            </a:r>
            <a:endParaRPr lang="en-US" dirty="0">
              <a:solidFill>
                <a:schemeClr val="accent1"/>
              </a:solidFill>
            </a:endParaRPr>
          </a:p>
          <a:p>
            <a:pPr lvl="1"/>
            <a:r>
              <a:rPr lang="en-US" dirty="0"/>
              <a:t>From servers to containers</a:t>
            </a:r>
          </a:p>
          <a:p>
            <a:pPr lvl="1"/>
            <a:r>
              <a:rPr lang="en-US" dirty="0"/>
              <a:t>From containers, where?</a:t>
            </a:r>
          </a:p>
          <a:p>
            <a:pPr lvl="1"/>
            <a:endParaRPr lang="en-US" dirty="0"/>
          </a:p>
          <a:p>
            <a:pPr marL="0" lvl="1" indent="0">
              <a:buNone/>
            </a:pPr>
            <a:r>
              <a:rPr lang="en-US" sz="2000" dirty="0"/>
              <a:t>Networking break</a:t>
            </a:r>
          </a:p>
          <a:p>
            <a:pPr marL="0" lvl="1" indent="0">
              <a:buNone/>
            </a:pPr>
            <a:endParaRPr lang="en-US" dirty="0"/>
          </a:p>
        </p:txBody>
      </p:sp>
      <p:sp>
        <p:nvSpPr>
          <p:cNvPr id="2" name="Agenda"/>
          <p:cNvSpPr>
            <a:spLocks noGrp="1"/>
          </p:cNvSpPr>
          <p:nvPr>
            <p:ph type="title"/>
          </p:nvPr>
        </p:nvSpPr>
        <p:spPr/>
        <p:txBody>
          <a:bodyPr/>
          <a:lstStyle/>
          <a:p>
            <a:r>
              <a:rPr lang="en-US" dirty="0">
                <a:solidFill>
                  <a:schemeClr val="accent1"/>
                </a:solidFill>
              </a:rPr>
              <a:t>Agenda</a:t>
            </a:r>
          </a:p>
        </p:txBody>
      </p:sp>
    </p:spTree>
    <p:extLst>
      <p:ext uri="{BB962C8B-B14F-4D97-AF65-F5344CB8AC3E}">
        <p14:creationId xmlns:p14="http://schemas.microsoft.com/office/powerpoint/2010/main" val="1635258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CF66040-9B95-F144-A63F-4BCBA598A327}"/>
              </a:ext>
            </a:extLst>
          </p:cNvPr>
          <p:cNvSpPr/>
          <p:nvPr/>
        </p:nvSpPr>
        <p:spPr bwMode="gray">
          <a:xfrm>
            <a:off x="6719823" y="5482221"/>
            <a:ext cx="4096623" cy="478868"/>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endParaRPr lang="pl-PL" sz="1800" ker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a:cs typeface="Arial"/>
              </a:rPr>
              <a:t>Hack Your Career</a:t>
            </a:r>
          </a:p>
        </p:txBody>
      </p:sp>
      <p:sp>
        <p:nvSpPr>
          <p:cNvPr id="7" name="TextBox 6"/>
          <p:cNvSpPr txBox="1"/>
          <p:nvPr/>
        </p:nvSpPr>
        <p:spPr>
          <a:xfrm>
            <a:off x="6303430" y="2066888"/>
            <a:ext cx="4858484" cy="523220"/>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a:solidFill>
                  <a:srgbClr val="FFFFFF"/>
                </a:solidFill>
              </a:rPr>
              <a:t>Wstęp do </a:t>
            </a:r>
            <a:r>
              <a:rPr lang="pl-PL" sz="1400" b="1">
                <a:solidFill>
                  <a:srgbClr val="FFC000"/>
                </a:solidFill>
              </a:rPr>
              <a:t>programowania w chmurze </a:t>
            </a:r>
            <a:r>
              <a:rPr lang="pl-PL" sz="1400">
                <a:solidFill>
                  <a:srgbClr val="FFFFFF"/>
                </a:solidFill>
              </a:rPr>
              <a:t>przy użyciu </a:t>
            </a:r>
            <a:r>
              <a:rPr lang="pl-PL" sz="1400" err="1">
                <a:solidFill>
                  <a:srgbClr val="FFFFFF"/>
                </a:solidFill>
              </a:rPr>
              <a:t>Kubernetes'a</a:t>
            </a:r>
            <a:endParaRPr lang="en-US" sz="1400" kern="0">
              <a:solidFill>
                <a:srgbClr val="FFFFFF"/>
              </a:solidFill>
              <a:ea typeface="Arial Unicode MS" pitchFamily="34" charset="-128"/>
              <a:cs typeface="Arial Unicode MS" pitchFamily="34" charset="-128"/>
            </a:endParaRPr>
          </a:p>
        </p:txBody>
      </p:sp>
      <p:sp>
        <p:nvSpPr>
          <p:cNvPr id="16" name="TextBox 15"/>
          <p:cNvSpPr txBox="1"/>
          <p:nvPr/>
        </p:nvSpPr>
        <p:spPr>
          <a:xfrm>
            <a:off x="2408848" y="905296"/>
            <a:ext cx="2388795" cy="830997"/>
          </a:xfrm>
          <a:prstGeom prst="rect">
            <a:avLst/>
          </a:prstGeom>
          <a:noFill/>
        </p:spPr>
        <p:txBody>
          <a:bodyPr wrap="none" rtlCol="0">
            <a:spAutoFit/>
          </a:bodyPr>
          <a:lstStyle/>
          <a:p>
            <a:pPr defTabSz="914400" fontAlgn="base">
              <a:spcBef>
                <a:spcPct val="50000"/>
              </a:spcBef>
              <a:spcAft>
                <a:spcPct val="0"/>
              </a:spcAft>
              <a:buClr>
                <a:srgbClr val="F0AB00"/>
              </a:buClr>
              <a:buSzPct val="80000"/>
            </a:pPr>
            <a:r>
              <a:rPr lang="en-US" sz="2400" b="1" kern="0" err="1">
                <a:solidFill>
                  <a:srgbClr val="FFC000"/>
                </a:solidFill>
                <a:ea typeface="Arial Unicode MS" pitchFamily="34" charset="-128"/>
                <a:cs typeface="Arial Unicode MS" pitchFamily="34" charset="-128"/>
              </a:rPr>
              <a:t>Wykłady</a:t>
            </a:r>
            <a:r>
              <a:rPr lang="en-US" sz="2400" b="1" kern="0">
                <a:solidFill>
                  <a:srgbClr val="FFC000"/>
                </a:solidFill>
                <a:ea typeface="Arial Unicode MS" pitchFamily="34" charset="-128"/>
                <a:cs typeface="Arial Unicode MS" pitchFamily="34" charset="-128"/>
              </a:rPr>
              <a:t> - </a:t>
            </a:r>
            <a:r>
              <a:rPr lang="en-US" sz="2400" b="1" kern="0" err="1">
                <a:solidFill>
                  <a:srgbClr val="FFC000"/>
                </a:solidFill>
                <a:ea typeface="Arial Unicode MS" pitchFamily="34" charset="-128"/>
                <a:cs typeface="Arial Unicode MS" pitchFamily="34" charset="-128"/>
              </a:rPr>
              <a:t>AEiI</a:t>
            </a:r>
            <a:r>
              <a:rPr lang="en-US" sz="2400" b="1" kern="0">
                <a:solidFill>
                  <a:srgbClr val="FFC000"/>
                </a:solidFill>
                <a:ea typeface="Arial Unicode MS" pitchFamily="34" charset="-128"/>
                <a:cs typeface="Arial Unicode MS" pitchFamily="34" charset="-128"/>
              </a:rPr>
              <a:t> </a:t>
            </a:r>
          </a:p>
          <a:p>
            <a:pPr defTabSz="914400" fontAlgn="base">
              <a:spcBef>
                <a:spcPct val="50000"/>
              </a:spcBef>
              <a:spcAft>
                <a:spcPct val="0"/>
              </a:spcAft>
              <a:buClr>
                <a:srgbClr val="F0AB00"/>
              </a:buClr>
              <a:buSzPct val="80000"/>
            </a:pPr>
            <a:r>
              <a:rPr lang="en-US" sz="1600" b="1" kern="0">
                <a:solidFill>
                  <a:srgbClr val="FFC000"/>
                </a:solidFill>
                <a:ea typeface="Arial Unicode MS" pitchFamily="34" charset="-128"/>
                <a:cs typeface="Arial Unicode MS" pitchFamily="34" charset="-128"/>
              </a:rPr>
              <a:t>(14:00 – 15:30, s.428)</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576" y="196457"/>
            <a:ext cx="1403806" cy="932528"/>
          </a:xfrm>
          <a:prstGeom prst="rect">
            <a:avLst/>
          </a:prstGeom>
        </p:spPr>
      </p:pic>
      <p:sp>
        <p:nvSpPr>
          <p:cNvPr id="14" name="TextBox 13">
            <a:extLst>
              <a:ext uri="{FF2B5EF4-FFF2-40B4-BE49-F238E27FC236}">
                <a16:creationId xmlns:a16="http://schemas.microsoft.com/office/drawing/2014/main" id="{5CF614FA-0B5C-5642-9E34-BDF19D846001}"/>
              </a:ext>
            </a:extLst>
          </p:cNvPr>
          <p:cNvSpPr txBox="1"/>
          <p:nvPr/>
        </p:nvSpPr>
        <p:spPr>
          <a:xfrm>
            <a:off x="6007492" y="905297"/>
            <a:ext cx="3640740" cy="830997"/>
          </a:xfrm>
          <a:prstGeom prst="rect">
            <a:avLst/>
          </a:prstGeom>
          <a:noFill/>
        </p:spPr>
        <p:txBody>
          <a:bodyPr wrap="none" rtlCol="0">
            <a:spAutoFit/>
          </a:bodyPr>
          <a:lstStyle/>
          <a:p>
            <a:pPr defTabSz="914400" fontAlgn="base">
              <a:spcBef>
                <a:spcPct val="50000"/>
              </a:spcBef>
              <a:spcAft>
                <a:spcPct val="0"/>
              </a:spcAft>
              <a:buClr>
                <a:srgbClr val="F0AB00"/>
              </a:buClr>
              <a:buSzPct val="80000"/>
            </a:pPr>
            <a:r>
              <a:rPr lang="en-US" sz="2400" b="1" kern="0" err="1">
                <a:solidFill>
                  <a:srgbClr val="FFC000"/>
                </a:solidFill>
                <a:ea typeface="Arial Unicode MS" pitchFamily="34" charset="-128"/>
                <a:cs typeface="Arial Unicode MS" pitchFamily="34" charset="-128"/>
              </a:rPr>
              <a:t>Warszaty</a:t>
            </a:r>
            <a:r>
              <a:rPr lang="en-US" sz="2400" b="1" kern="0">
                <a:solidFill>
                  <a:srgbClr val="FFC000"/>
                </a:solidFill>
                <a:ea typeface="Arial Unicode MS" pitchFamily="34" charset="-128"/>
                <a:cs typeface="Arial Unicode MS" pitchFamily="34" charset="-128"/>
              </a:rPr>
              <a:t> – SAP Hybris </a:t>
            </a:r>
          </a:p>
          <a:p>
            <a:pPr defTabSz="914400" fontAlgn="base">
              <a:spcBef>
                <a:spcPct val="50000"/>
              </a:spcBef>
              <a:spcAft>
                <a:spcPct val="0"/>
              </a:spcAft>
              <a:buClr>
                <a:srgbClr val="F0AB00"/>
              </a:buClr>
              <a:buSzPct val="80000"/>
            </a:pPr>
            <a:r>
              <a:rPr lang="en-US" sz="1600" b="1" kern="0">
                <a:solidFill>
                  <a:srgbClr val="FFC000"/>
                </a:solidFill>
                <a:ea typeface="Arial Unicode MS" pitchFamily="34" charset="-128"/>
                <a:cs typeface="Arial Unicode MS" pitchFamily="34" charset="-128"/>
              </a:rPr>
              <a:t>(17:00 – 18:30, s. Death Valley)</a:t>
            </a:r>
          </a:p>
        </p:txBody>
      </p:sp>
      <p:cxnSp>
        <p:nvCxnSpPr>
          <p:cNvPr id="15" name="Straight Connector 14">
            <a:extLst>
              <a:ext uri="{FF2B5EF4-FFF2-40B4-BE49-F238E27FC236}">
                <a16:creationId xmlns:a16="http://schemas.microsoft.com/office/drawing/2014/main" id="{5D36E46E-EA7D-9F4A-9C7D-FF612E942F81}"/>
              </a:ext>
            </a:extLst>
          </p:cNvPr>
          <p:cNvCxnSpPr>
            <a:cxnSpLocks/>
          </p:cNvCxnSpPr>
          <p:nvPr/>
        </p:nvCxnSpPr>
        <p:spPr>
          <a:xfrm>
            <a:off x="5400848" y="1320796"/>
            <a:ext cx="0" cy="4781475"/>
          </a:xfrm>
          <a:prstGeom prst="line">
            <a:avLst/>
          </a:prstGeom>
          <a:ln w="1905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5AFD18B-9758-D24E-A461-C8FB0EB8D7B4}"/>
              </a:ext>
            </a:extLst>
          </p:cNvPr>
          <p:cNvSpPr/>
          <p:nvPr/>
        </p:nvSpPr>
        <p:spPr>
          <a:xfrm>
            <a:off x="5258640" y="2190812"/>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0" name="Rectangle 19">
            <a:extLst>
              <a:ext uri="{FF2B5EF4-FFF2-40B4-BE49-F238E27FC236}">
                <a16:creationId xmlns:a16="http://schemas.microsoft.com/office/drawing/2014/main" id="{451E449E-5022-D64D-A333-CFE859C3FC60}"/>
              </a:ext>
            </a:extLst>
          </p:cNvPr>
          <p:cNvSpPr/>
          <p:nvPr/>
        </p:nvSpPr>
        <p:spPr>
          <a:xfrm>
            <a:off x="5543057" y="2163743"/>
            <a:ext cx="655949"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10.04</a:t>
            </a:r>
          </a:p>
        </p:txBody>
      </p:sp>
      <p:sp>
        <p:nvSpPr>
          <p:cNvPr id="21" name="Oval 20">
            <a:extLst>
              <a:ext uri="{FF2B5EF4-FFF2-40B4-BE49-F238E27FC236}">
                <a16:creationId xmlns:a16="http://schemas.microsoft.com/office/drawing/2014/main" id="{1DFE5C6D-ABFF-4C40-BC2B-A25317060308}"/>
              </a:ext>
            </a:extLst>
          </p:cNvPr>
          <p:cNvSpPr/>
          <p:nvPr/>
        </p:nvSpPr>
        <p:spPr>
          <a:xfrm>
            <a:off x="5258640" y="2742094"/>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2" name="Rectangle 21">
            <a:extLst>
              <a:ext uri="{FF2B5EF4-FFF2-40B4-BE49-F238E27FC236}">
                <a16:creationId xmlns:a16="http://schemas.microsoft.com/office/drawing/2014/main" id="{EC5406F9-E66D-6849-B9F4-63E4E61DD795}"/>
              </a:ext>
            </a:extLst>
          </p:cNvPr>
          <p:cNvSpPr/>
          <p:nvPr/>
        </p:nvSpPr>
        <p:spPr>
          <a:xfrm>
            <a:off x="5543055" y="2715025"/>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19.04</a:t>
            </a:r>
          </a:p>
        </p:txBody>
      </p:sp>
      <p:sp>
        <p:nvSpPr>
          <p:cNvPr id="23" name="TextBox 22">
            <a:extLst>
              <a:ext uri="{FF2B5EF4-FFF2-40B4-BE49-F238E27FC236}">
                <a16:creationId xmlns:a16="http://schemas.microsoft.com/office/drawing/2014/main" id="{9A7B75B4-0AB5-1C45-9785-5F0F45116774}"/>
              </a:ext>
            </a:extLst>
          </p:cNvPr>
          <p:cNvSpPr txBox="1"/>
          <p:nvPr/>
        </p:nvSpPr>
        <p:spPr>
          <a:xfrm>
            <a:off x="6291924" y="2675998"/>
            <a:ext cx="4858484" cy="307777"/>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kern="0">
                <a:solidFill>
                  <a:srgbClr val="FFFFFF"/>
                </a:solidFill>
                <a:ea typeface="Arial Unicode MS" pitchFamily="34" charset="-128"/>
                <a:cs typeface="Arial Unicode MS" pitchFamily="34" charset="-128"/>
              </a:rPr>
              <a:t>Tworzenie testowalnej aplikacji, czyli </a:t>
            </a:r>
            <a:r>
              <a:rPr lang="pl-PL" sz="1400" b="1" kern="0">
                <a:solidFill>
                  <a:srgbClr val="FFC000"/>
                </a:solidFill>
                <a:ea typeface="Arial Unicode MS" pitchFamily="34" charset="-128"/>
                <a:cs typeface="Arial Unicode MS" pitchFamily="34" charset="-128"/>
              </a:rPr>
              <a:t>TDD w praktyce</a:t>
            </a:r>
            <a:endParaRPr lang="en-US" sz="1400" b="1" kern="0">
              <a:solidFill>
                <a:srgbClr val="FFC000"/>
              </a:solidFill>
              <a:ea typeface="Arial Unicode MS" pitchFamily="34" charset="-128"/>
              <a:cs typeface="Arial Unicode MS" pitchFamily="34" charset="-128"/>
            </a:endParaRPr>
          </a:p>
        </p:txBody>
      </p:sp>
      <p:sp>
        <p:nvSpPr>
          <p:cNvPr id="24" name="Oval 23">
            <a:extLst>
              <a:ext uri="{FF2B5EF4-FFF2-40B4-BE49-F238E27FC236}">
                <a16:creationId xmlns:a16="http://schemas.microsoft.com/office/drawing/2014/main" id="{A8342E96-1F21-E54A-AEF5-C994B716D595}"/>
              </a:ext>
            </a:extLst>
          </p:cNvPr>
          <p:cNvSpPr/>
          <p:nvPr/>
        </p:nvSpPr>
        <p:spPr>
          <a:xfrm>
            <a:off x="5258640" y="3301751"/>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5" name="Rectangle 24">
            <a:extLst>
              <a:ext uri="{FF2B5EF4-FFF2-40B4-BE49-F238E27FC236}">
                <a16:creationId xmlns:a16="http://schemas.microsoft.com/office/drawing/2014/main" id="{04FBA718-E587-664E-9CD5-60DB79AD8280}"/>
              </a:ext>
            </a:extLst>
          </p:cNvPr>
          <p:cNvSpPr/>
          <p:nvPr/>
        </p:nvSpPr>
        <p:spPr>
          <a:xfrm>
            <a:off x="4602690" y="3294347"/>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25.04</a:t>
            </a:r>
          </a:p>
        </p:txBody>
      </p:sp>
      <p:sp>
        <p:nvSpPr>
          <p:cNvPr id="26" name="TextBox 25">
            <a:extLst>
              <a:ext uri="{FF2B5EF4-FFF2-40B4-BE49-F238E27FC236}">
                <a16:creationId xmlns:a16="http://schemas.microsoft.com/office/drawing/2014/main" id="{9941FE99-8F82-E84C-8E37-B64D4DB91883}"/>
              </a:ext>
            </a:extLst>
          </p:cNvPr>
          <p:cNvSpPr txBox="1"/>
          <p:nvPr/>
        </p:nvSpPr>
        <p:spPr>
          <a:xfrm>
            <a:off x="402341" y="3298416"/>
            <a:ext cx="4097654"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kern="0" err="1">
                <a:solidFill>
                  <a:srgbClr val="FFC000"/>
                </a:solidFill>
                <a:ea typeface="Arial Unicode MS" pitchFamily="34" charset="-128"/>
                <a:cs typeface="Arial Unicode MS" pitchFamily="34" charset="-128"/>
              </a:rPr>
              <a:t>Bots</a:t>
            </a:r>
            <a:r>
              <a:rPr lang="pl-PL" sz="1400" kern="0">
                <a:solidFill>
                  <a:srgbClr val="FFFFFF"/>
                </a:solidFill>
                <a:ea typeface="Arial Unicode MS" pitchFamily="34" charset="-128"/>
                <a:cs typeface="Arial Unicode MS" pitchFamily="34" charset="-128"/>
              </a:rPr>
              <a:t> </a:t>
            </a:r>
            <a:r>
              <a:rPr lang="pl-PL" sz="1400" kern="0" err="1">
                <a:solidFill>
                  <a:srgbClr val="FFFFFF"/>
                </a:solidFill>
                <a:ea typeface="Arial Unicode MS" pitchFamily="34" charset="-128"/>
                <a:cs typeface="Arial Unicode MS" pitchFamily="34" charset="-128"/>
              </a:rPr>
              <a:t>everywhere</a:t>
            </a:r>
            <a:endParaRPr lang="en-US" sz="1400" kern="0">
              <a:solidFill>
                <a:srgbClr val="FFFFFF"/>
              </a:solidFill>
              <a:ea typeface="Arial Unicode MS" pitchFamily="34" charset="-128"/>
              <a:cs typeface="Arial Unicode MS" pitchFamily="34" charset="-128"/>
            </a:endParaRPr>
          </a:p>
        </p:txBody>
      </p:sp>
      <p:sp>
        <p:nvSpPr>
          <p:cNvPr id="27" name="Oval 26">
            <a:extLst>
              <a:ext uri="{FF2B5EF4-FFF2-40B4-BE49-F238E27FC236}">
                <a16:creationId xmlns:a16="http://schemas.microsoft.com/office/drawing/2014/main" id="{54F902BA-4F4A-484C-9C55-4177995F1A84}"/>
              </a:ext>
            </a:extLst>
          </p:cNvPr>
          <p:cNvSpPr/>
          <p:nvPr/>
        </p:nvSpPr>
        <p:spPr>
          <a:xfrm>
            <a:off x="5258640" y="3825015"/>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8" name="Rectangle 27">
            <a:extLst>
              <a:ext uri="{FF2B5EF4-FFF2-40B4-BE49-F238E27FC236}">
                <a16:creationId xmlns:a16="http://schemas.microsoft.com/office/drawing/2014/main" id="{B76821BD-BADC-C14D-9E81-0922510FA276}"/>
              </a:ext>
            </a:extLst>
          </p:cNvPr>
          <p:cNvSpPr/>
          <p:nvPr/>
        </p:nvSpPr>
        <p:spPr>
          <a:xfrm>
            <a:off x="5647480" y="3797946"/>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10.05</a:t>
            </a:r>
          </a:p>
        </p:txBody>
      </p:sp>
      <p:sp>
        <p:nvSpPr>
          <p:cNvPr id="29" name="TextBox 28">
            <a:extLst>
              <a:ext uri="{FF2B5EF4-FFF2-40B4-BE49-F238E27FC236}">
                <a16:creationId xmlns:a16="http://schemas.microsoft.com/office/drawing/2014/main" id="{E04AE181-E9C7-394C-8FBB-9802E61B9700}"/>
              </a:ext>
            </a:extLst>
          </p:cNvPr>
          <p:cNvSpPr txBox="1"/>
          <p:nvPr/>
        </p:nvSpPr>
        <p:spPr>
          <a:xfrm>
            <a:off x="6303430" y="3791816"/>
            <a:ext cx="4858484" cy="307777"/>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b="1" kern="0" err="1">
                <a:solidFill>
                  <a:srgbClr val="FFC000"/>
                </a:solidFill>
                <a:ea typeface="Arial Unicode MS" pitchFamily="34" charset="-128"/>
                <a:cs typeface="Arial Unicode MS" pitchFamily="34" charset="-128"/>
              </a:rPr>
              <a:t>Angular</a:t>
            </a:r>
            <a:r>
              <a:rPr lang="pl-PL" sz="1400" kern="0">
                <a:solidFill>
                  <a:srgbClr val="FFFFFF"/>
                </a:solidFill>
                <a:ea typeface="Arial Unicode MS" pitchFamily="34" charset="-128"/>
                <a:cs typeface="Arial Unicode MS" pitchFamily="34" charset="-128"/>
              </a:rPr>
              <a:t> – stań się kanciastym</a:t>
            </a:r>
            <a:endParaRPr lang="en-US" sz="1400" kern="0">
              <a:solidFill>
                <a:srgbClr val="FFFFFF"/>
              </a:solidFill>
              <a:ea typeface="Arial Unicode MS" pitchFamily="34" charset="-128"/>
              <a:cs typeface="Arial Unicode MS" pitchFamily="34" charset="-128"/>
            </a:endParaRPr>
          </a:p>
        </p:txBody>
      </p:sp>
      <p:sp>
        <p:nvSpPr>
          <p:cNvPr id="30" name="Oval 29">
            <a:extLst>
              <a:ext uri="{FF2B5EF4-FFF2-40B4-BE49-F238E27FC236}">
                <a16:creationId xmlns:a16="http://schemas.microsoft.com/office/drawing/2014/main" id="{13AC14AB-2022-A74C-93D4-F1F5CF7039AF}"/>
              </a:ext>
            </a:extLst>
          </p:cNvPr>
          <p:cNvSpPr/>
          <p:nvPr/>
        </p:nvSpPr>
        <p:spPr>
          <a:xfrm>
            <a:off x="5258640" y="4412069"/>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1" name="Rectangle 30">
            <a:extLst>
              <a:ext uri="{FF2B5EF4-FFF2-40B4-BE49-F238E27FC236}">
                <a16:creationId xmlns:a16="http://schemas.microsoft.com/office/drawing/2014/main" id="{65AC0502-C317-EB4C-BBF2-45B9DB4979D2}"/>
              </a:ext>
            </a:extLst>
          </p:cNvPr>
          <p:cNvSpPr/>
          <p:nvPr/>
        </p:nvSpPr>
        <p:spPr>
          <a:xfrm>
            <a:off x="4602690" y="4404665"/>
            <a:ext cx="655950" cy="338554"/>
          </a:xfrm>
          <a:prstGeom prst="rect">
            <a:avLst/>
          </a:prstGeom>
        </p:spPr>
        <p:txBody>
          <a:bodyPr wrap="square">
            <a:spAutoFit/>
          </a:bodyPr>
          <a:lstStyle/>
          <a:p>
            <a:pPr algn="ctr" defTabSz="914400"/>
            <a:r>
              <a:rPr lang="pl-PL" sz="1600" b="1">
                <a:solidFill>
                  <a:srgbClr val="FFFFFF"/>
                </a:solidFill>
                <a:latin typeface="Dosis Medium" charset="0"/>
                <a:ea typeface="Dosis Medium" charset="0"/>
                <a:cs typeface="Dosis Medium" charset="0"/>
              </a:rPr>
              <a:t>23.05</a:t>
            </a:r>
          </a:p>
        </p:txBody>
      </p:sp>
      <p:sp>
        <p:nvSpPr>
          <p:cNvPr id="32" name="Oval 31">
            <a:extLst>
              <a:ext uri="{FF2B5EF4-FFF2-40B4-BE49-F238E27FC236}">
                <a16:creationId xmlns:a16="http://schemas.microsoft.com/office/drawing/2014/main" id="{8FA0D95B-2591-3F40-8679-DA937BE7B5AB}"/>
              </a:ext>
            </a:extLst>
          </p:cNvPr>
          <p:cNvSpPr/>
          <p:nvPr/>
        </p:nvSpPr>
        <p:spPr>
          <a:xfrm>
            <a:off x="5250173" y="4975946"/>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3" name="Rectangle 32">
            <a:extLst>
              <a:ext uri="{FF2B5EF4-FFF2-40B4-BE49-F238E27FC236}">
                <a16:creationId xmlns:a16="http://schemas.microsoft.com/office/drawing/2014/main" id="{75B330BE-A347-E24C-95A6-E6BF14FB90D4}"/>
              </a:ext>
            </a:extLst>
          </p:cNvPr>
          <p:cNvSpPr/>
          <p:nvPr/>
        </p:nvSpPr>
        <p:spPr>
          <a:xfrm>
            <a:off x="4594223" y="4968542"/>
            <a:ext cx="655950" cy="338554"/>
          </a:xfrm>
          <a:prstGeom prst="rect">
            <a:avLst/>
          </a:prstGeom>
        </p:spPr>
        <p:txBody>
          <a:bodyPr wrap="square">
            <a:spAutoFit/>
          </a:bodyPr>
          <a:lstStyle/>
          <a:p>
            <a:pPr algn="ctr" defTabSz="914400"/>
            <a:r>
              <a:rPr lang="pl-PL" sz="1600" b="1">
                <a:solidFill>
                  <a:srgbClr val="FFFFFF"/>
                </a:solidFill>
                <a:latin typeface="Dosis Medium" charset="0"/>
                <a:ea typeface="Dosis Medium" charset="0"/>
                <a:cs typeface="Dosis Medium" charset="0"/>
              </a:rPr>
              <a:t>30.05</a:t>
            </a:r>
          </a:p>
        </p:txBody>
      </p:sp>
      <p:sp>
        <p:nvSpPr>
          <p:cNvPr id="34" name="Oval 33">
            <a:extLst>
              <a:ext uri="{FF2B5EF4-FFF2-40B4-BE49-F238E27FC236}">
                <a16:creationId xmlns:a16="http://schemas.microsoft.com/office/drawing/2014/main" id="{4CDA99A1-2457-B64B-A248-81A3AFCD17E4}"/>
              </a:ext>
            </a:extLst>
          </p:cNvPr>
          <p:cNvSpPr/>
          <p:nvPr/>
        </p:nvSpPr>
        <p:spPr>
          <a:xfrm>
            <a:off x="5258640" y="5517538"/>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5" name="Rectangle 34">
            <a:extLst>
              <a:ext uri="{FF2B5EF4-FFF2-40B4-BE49-F238E27FC236}">
                <a16:creationId xmlns:a16="http://schemas.microsoft.com/office/drawing/2014/main" id="{64D4D1D5-ECA2-7C45-9C5F-FBC50F9ECD62}"/>
              </a:ext>
            </a:extLst>
          </p:cNvPr>
          <p:cNvSpPr/>
          <p:nvPr/>
        </p:nvSpPr>
        <p:spPr>
          <a:xfrm>
            <a:off x="5647480" y="5490469"/>
            <a:ext cx="655950" cy="338554"/>
          </a:xfrm>
          <a:prstGeom prst="rect">
            <a:avLst/>
          </a:prstGeom>
        </p:spPr>
        <p:txBody>
          <a:bodyPr wrap="none" anchor="t">
            <a:spAutoFit/>
          </a:bodyPr>
          <a:lstStyle/>
          <a:p>
            <a:pPr algn="ctr" defTabSz="914400"/>
            <a:r>
              <a:rPr lang="pl-PL" sz="1600" b="1">
                <a:solidFill>
                  <a:srgbClr val="FFFFFF"/>
                </a:solidFill>
                <a:latin typeface="Dosis Medium" charset="0"/>
                <a:ea typeface="Dosis Medium" charset="0"/>
                <a:cs typeface="Dosis Medium" charset="0"/>
              </a:rPr>
              <a:t>05.06</a:t>
            </a:r>
          </a:p>
        </p:txBody>
      </p:sp>
      <p:sp>
        <p:nvSpPr>
          <p:cNvPr id="37" name="TextBox 36">
            <a:extLst>
              <a:ext uri="{FF2B5EF4-FFF2-40B4-BE49-F238E27FC236}">
                <a16:creationId xmlns:a16="http://schemas.microsoft.com/office/drawing/2014/main" id="{1238D8B1-9221-FD4C-A762-F50851D8DC1F}"/>
              </a:ext>
            </a:extLst>
          </p:cNvPr>
          <p:cNvSpPr txBox="1"/>
          <p:nvPr/>
        </p:nvSpPr>
        <p:spPr>
          <a:xfrm>
            <a:off x="374120" y="4409802"/>
            <a:ext cx="4097654"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err="1">
                <a:solidFill>
                  <a:srgbClr val="FFC000"/>
                </a:solidFill>
              </a:rPr>
              <a:t>Troubleshooting</a:t>
            </a:r>
            <a:r>
              <a:rPr lang="pl-PL" sz="1400">
                <a:solidFill>
                  <a:srgbClr val="FFFFFF"/>
                </a:solidFill>
              </a:rPr>
              <a:t> przy pomocy Spring AOP</a:t>
            </a:r>
            <a:endParaRPr lang="en-US" sz="1400" kern="0">
              <a:solidFill>
                <a:srgbClr val="FFFFFF"/>
              </a:solidFill>
              <a:ea typeface="Arial Unicode MS" pitchFamily="34" charset="-128"/>
              <a:cs typeface="Arial Unicode MS" pitchFamily="34" charset="-128"/>
            </a:endParaRPr>
          </a:p>
        </p:txBody>
      </p:sp>
      <p:sp>
        <p:nvSpPr>
          <p:cNvPr id="38" name="TextBox 37">
            <a:extLst>
              <a:ext uri="{FF2B5EF4-FFF2-40B4-BE49-F238E27FC236}">
                <a16:creationId xmlns:a16="http://schemas.microsoft.com/office/drawing/2014/main" id="{4BB45B75-2EA5-854B-AAA2-043C9F818EA6}"/>
              </a:ext>
            </a:extLst>
          </p:cNvPr>
          <p:cNvSpPr txBox="1"/>
          <p:nvPr/>
        </p:nvSpPr>
        <p:spPr>
          <a:xfrm>
            <a:off x="1229253" y="4971132"/>
            <a:ext cx="3315896"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err="1">
                <a:solidFill>
                  <a:srgbClr val="FFC000"/>
                </a:solidFill>
              </a:rPr>
              <a:t>Ghost</a:t>
            </a:r>
            <a:r>
              <a:rPr lang="pl-PL" sz="1400" b="1">
                <a:solidFill>
                  <a:srgbClr val="FFC000"/>
                </a:solidFill>
              </a:rPr>
              <a:t> </a:t>
            </a:r>
            <a:r>
              <a:rPr lang="pl-PL" sz="1400">
                <a:solidFill>
                  <a:srgbClr val="FFFFFF"/>
                </a:solidFill>
              </a:rPr>
              <a:t>in the </a:t>
            </a:r>
            <a:r>
              <a:rPr lang="pl-PL" sz="1400" err="1">
                <a:solidFill>
                  <a:srgbClr val="FFFFFF"/>
                </a:solidFill>
              </a:rPr>
              <a:t>shell</a:t>
            </a:r>
            <a:endParaRPr lang="en-US" sz="1400" kern="0">
              <a:solidFill>
                <a:srgbClr val="FFFFFF"/>
              </a:solidFil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14249431-5B83-3349-869D-D6E944874CF0}"/>
              </a:ext>
            </a:extLst>
          </p:cNvPr>
          <p:cNvSpPr txBox="1"/>
          <p:nvPr/>
        </p:nvSpPr>
        <p:spPr>
          <a:xfrm>
            <a:off x="6358149" y="5482221"/>
            <a:ext cx="4858484" cy="523220"/>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b="1" err="1">
                <a:solidFill>
                  <a:srgbClr val="FFC000"/>
                </a:solidFill>
              </a:rPr>
              <a:t>DevOps</a:t>
            </a:r>
            <a:r>
              <a:rPr lang="pl-PL" sz="1400">
                <a:solidFill>
                  <a:srgbClr val="FFFFFF"/>
                </a:solidFill>
              </a:rPr>
              <a:t> - czyli jak przestałem klikać i pokochałem automatyzację</a:t>
            </a:r>
            <a:endParaRPr lang="en-US" sz="1400" kern="0">
              <a:solidFill>
                <a:srgbClr val="FFFFFF"/>
              </a:solidFill>
              <a:ea typeface="Arial Unicode MS" pitchFamily="34" charset="-128"/>
              <a:cs typeface="Arial Unicode MS" pitchFamily="34" charset="-128"/>
            </a:endParaRPr>
          </a:p>
        </p:txBody>
      </p:sp>
      <p:sp>
        <p:nvSpPr>
          <p:cNvPr id="41" name="Rectangle 40">
            <a:extLst>
              <a:ext uri="{FF2B5EF4-FFF2-40B4-BE49-F238E27FC236}">
                <a16:creationId xmlns:a16="http://schemas.microsoft.com/office/drawing/2014/main" id="{3782EF74-7380-3946-9B6F-3C6766D2FB8A}"/>
              </a:ext>
            </a:extLst>
          </p:cNvPr>
          <p:cNvSpPr/>
          <p:nvPr/>
        </p:nvSpPr>
        <p:spPr>
          <a:xfrm>
            <a:off x="1006667" y="6309782"/>
            <a:ext cx="3493329" cy="369332"/>
          </a:xfrm>
          <a:prstGeom prst="rect">
            <a:avLst/>
          </a:prstGeom>
        </p:spPr>
        <p:txBody>
          <a:bodyPr wrap="none">
            <a:spAutoFit/>
          </a:bodyPr>
          <a:lstStyle/>
          <a:p>
            <a:pPr defTabSz="914400"/>
            <a:r>
              <a:rPr lang="en-US" sz="1800">
                <a:solidFill>
                  <a:srgbClr val="FFFFFF"/>
                </a:solidFill>
              </a:rPr>
              <a:t>https://fb.com/Hack.your.Career </a:t>
            </a:r>
          </a:p>
        </p:txBody>
      </p:sp>
      <p:sp>
        <p:nvSpPr>
          <p:cNvPr id="42" name="Rectangle 41">
            <a:extLst>
              <a:ext uri="{FF2B5EF4-FFF2-40B4-BE49-F238E27FC236}">
                <a16:creationId xmlns:a16="http://schemas.microsoft.com/office/drawing/2014/main" id="{2C085A6C-69DF-314E-B9D7-F1CB74187450}"/>
              </a:ext>
            </a:extLst>
          </p:cNvPr>
          <p:cNvSpPr/>
          <p:nvPr/>
        </p:nvSpPr>
        <p:spPr>
          <a:xfrm>
            <a:off x="5534590" y="6328144"/>
            <a:ext cx="3185487" cy="369332"/>
          </a:xfrm>
          <a:prstGeom prst="rect">
            <a:avLst/>
          </a:prstGeom>
        </p:spPr>
        <p:txBody>
          <a:bodyPr wrap="none">
            <a:spAutoFit/>
          </a:bodyPr>
          <a:lstStyle/>
          <a:p>
            <a:pPr defTabSz="914400"/>
            <a:r>
              <a:rPr lang="en-US" sz="1800" err="1">
                <a:solidFill>
                  <a:srgbClr val="FFC000"/>
                </a:solidFill>
              </a:rPr>
              <a:t>Zarejestruj</a:t>
            </a:r>
            <a:r>
              <a:rPr lang="en-US" sz="1800">
                <a:solidFill>
                  <a:srgbClr val="FFC000"/>
                </a:solidFill>
              </a:rPr>
              <a:t> </a:t>
            </a:r>
            <a:r>
              <a:rPr lang="en-US" sz="1800" err="1">
                <a:solidFill>
                  <a:srgbClr val="FFC000"/>
                </a:solidFill>
              </a:rPr>
              <a:t>się</a:t>
            </a:r>
            <a:r>
              <a:rPr lang="en-US" sz="1800">
                <a:solidFill>
                  <a:srgbClr val="FFC000"/>
                </a:solidFill>
              </a:rPr>
              <a:t> </a:t>
            </a:r>
            <a:r>
              <a:rPr lang="en-US" sz="1800" err="1">
                <a:solidFill>
                  <a:srgbClr val="FFC000"/>
                </a:solidFill>
              </a:rPr>
              <a:t>na</a:t>
            </a:r>
            <a:r>
              <a:rPr lang="en-US" sz="1800">
                <a:solidFill>
                  <a:srgbClr val="FFC000"/>
                </a:solidFill>
              </a:rPr>
              <a:t> </a:t>
            </a:r>
            <a:r>
              <a:rPr lang="en-US" sz="1800" err="1">
                <a:solidFill>
                  <a:srgbClr val="FFC000"/>
                </a:solidFill>
              </a:rPr>
              <a:t>wydarzenie</a:t>
            </a:r>
            <a:endParaRPr lang="en-US" sz="1800">
              <a:solidFill>
                <a:srgbClr val="FFC000"/>
              </a:solidFill>
            </a:endParaRPr>
          </a:p>
        </p:txBody>
      </p:sp>
      <p:sp>
        <p:nvSpPr>
          <p:cNvPr id="44" name="Left Arrow 43">
            <a:extLst>
              <a:ext uri="{FF2B5EF4-FFF2-40B4-BE49-F238E27FC236}">
                <a16:creationId xmlns:a16="http://schemas.microsoft.com/office/drawing/2014/main" id="{434565F5-AF98-C943-A85E-BF37F34BB92E}"/>
              </a:ext>
            </a:extLst>
          </p:cNvPr>
          <p:cNvSpPr/>
          <p:nvPr/>
        </p:nvSpPr>
        <p:spPr bwMode="gray">
          <a:xfrm>
            <a:off x="4471774" y="6368832"/>
            <a:ext cx="999280" cy="285923"/>
          </a:xfrm>
          <a:prstGeom prst="leftArrow">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pl-PL" sz="1800" ker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46505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Timeline</a:t>
            </a:r>
            <a:r>
              <a:rPr lang="en-US" dirty="0"/>
              <a:t> of a deployment</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4249749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2694-2CA5-CC49-BDB1-176E41589495}"/>
              </a:ext>
            </a:extLst>
          </p:cNvPr>
          <p:cNvSpPr>
            <a:spLocks noGrp="1"/>
          </p:cNvSpPr>
          <p:nvPr>
            <p:ph type="title"/>
          </p:nvPr>
        </p:nvSpPr>
        <p:spPr/>
        <p:txBody>
          <a:bodyPr/>
          <a:lstStyle/>
          <a:p>
            <a:r>
              <a:rPr lang="en-US" dirty="0"/>
              <a:t>In VM world</a:t>
            </a:r>
          </a:p>
        </p:txBody>
      </p:sp>
      <p:pic>
        <p:nvPicPr>
          <p:cNvPr id="3" name="Picture 2">
            <a:extLst>
              <a:ext uri="{FF2B5EF4-FFF2-40B4-BE49-F238E27FC236}">
                <a16:creationId xmlns:a16="http://schemas.microsoft.com/office/drawing/2014/main" id="{E4380D8D-1FBF-B446-BA5A-95A6E0E68594}"/>
              </a:ext>
            </a:extLst>
          </p:cNvPr>
          <p:cNvPicPr>
            <a:picLocks noChangeAspect="1"/>
          </p:cNvPicPr>
          <p:nvPr/>
        </p:nvPicPr>
        <p:blipFill>
          <a:blip r:embed="rId3"/>
          <a:stretch>
            <a:fillRect/>
          </a:stretch>
        </p:blipFill>
        <p:spPr>
          <a:xfrm>
            <a:off x="2683741" y="2593734"/>
            <a:ext cx="2463800" cy="825500"/>
          </a:xfrm>
          <a:prstGeom prst="rect">
            <a:avLst/>
          </a:prstGeom>
        </p:spPr>
      </p:pic>
      <p:pic>
        <p:nvPicPr>
          <p:cNvPr id="5" name="Picture 4">
            <a:extLst>
              <a:ext uri="{FF2B5EF4-FFF2-40B4-BE49-F238E27FC236}">
                <a16:creationId xmlns:a16="http://schemas.microsoft.com/office/drawing/2014/main" id="{EB88BE86-96CF-874F-BCDF-3411E7FE185F}"/>
              </a:ext>
            </a:extLst>
          </p:cNvPr>
          <p:cNvPicPr>
            <a:picLocks noChangeAspect="1"/>
          </p:cNvPicPr>
          <p:nvPr/>
        </p:nvPicPr>
        <p:blipFill>
          <a:blip r:embed="rId4"/>
          <a:stretch>
            <a:fillRect/>
          </a:stretch>
        </p:blipFill>
        <p:spPr>
          <a:xfrm>
            <a:off x="6766560" y="2593734"/>
            <a:ext cx="3068109" cy="842708"/>
          </a:xfrm>
          <a:prstGeom prst="rect">
            <a:avLst/>
          </a:prstGeom>
        </p:spPr>
      </p:pic>
      <p:sp>
        <p:nvSpPr>
          <p:cNvPr id="7" name="Plus 6">
            <a:extLst>
              <a:ext uri="{FF2B5EF4-FFF2-40B4-BE49-F238E27FC236}">
                <a16:creationId xmlns:a16="http://schemas.microsoft.com/office/drawing/2014/main" id="{FDC89AEA-7850-814B-91E1-97EEF02399C2}"/>
              </a:ext>
            </a:extLst>
          </p:cNvPr>
          <p:cNvSpPr/>
          <p:nvPr/>
        </p:nvSpPr>
        <p:spPr bwMode="gray">
          <a:xfrm>
            <a:off x="5511625" y="2516897"/>
            <a:ext cx="1002687" cy="996381"/>
          </a:xfrm>
          <a:prstGeom prst="mathPlus">
            <a:avLst/>
          </a:prstGeom>
          <a:solidFill>
            <a:schemeClr val="tx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1437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431462B-5EDC-BA46-819C-DFF4E6274700}"/>
              </a:ext>
            </a:extLst>
          </p:cNvPr>
          <p:cNvSpPr>
            <a:spLocks noGrp="1"/>
          </p:cNvSpPr>
          <p:nvPr>
            <p:ph type="body" sz="quarter" idx="10"/>
          </p:nvPr>
        </p:nvSpPr>
        <p:spPr/>
        <p:txBody>
          <a:bodyPr/>
          <a:lstStyle/>
          <a:p>
            <a:r>
              <a:rPr lang="en-US" dirty="0"/>
              <a:t>Can get a bit hard to </a:t>
            </a:r>
            <a:r>
              <a:rPr lang="en-US" dirty="0">
                <a:solidFill>
                  <a:schemeClr val="accent1"/>
                </a:solidFill>
              </a:rPr>
              <a:t>maintain</a:t>
            </a:r>
          </a:p>
          <a:p>
            <a:endParaRPr lang="pl-PL" dirty="0"/>
          </a:p>
        </p:txBody>
      </p:sp>
      <p:sp>
        <p:nvSpPr>
          <p:cNvPr id="24" name="Title"/>
          <p:cNvSpPr>
            <a:spLocks noGrp="1"/>
          </p:cNvSpPr>
          <p:nvPr>
            <p:ph type="title"/>
          </p:nvPr>
        </p:nvSpPr>
        <p:spPr/>
        <p:txBody>
          <a:bodyPr/>
          <a:lstStyle/>
          <a:p>
            <a:r>
              <a:rPr lang="en-US" dirty="0"/>
              <a:t>Docker</a:t>
            </a:r>
          </a:p>
        </p:txBody>
      </p:sp>
      <p:pic>
        <p:nvPicPr>
          <p:cNvPr id="9" name="Picture 8">
            <a:extLst>
              <a:ext uri="{FF2B5EF4-FFF2-40B4-BE49-F238E27FC236}">
                <a16:creationId xmlns:a16="http://schemas.microsoft.com/office/drawing/2014/main" id="{F54DA7D4-2155-264A-93D2-209718665E28}"/>
              </a:ext>
            </a:extLst>
          </p:cNvPr>
          <p:cNvPicPr>
            <a:picLocks noChangeAspect="1"/>
          </p:cNvPicPr>
          <p:nvPr/>
        </p:nvPicPr>
        <p:blipFill>
          <a:blip r:embed="rId2"/>
          <a:stretch>
            <a:fillRect/>
          </a:stretch>
        </p:blipFill>
        <p:spPr>
          <a:xfrm>
            <a:off x="6425698" y="1620000"/>
            <a:ext cx="4178300" cy="1701800"/>
          </a:xfrm>
          <a:prstGeom prst="rect">
            <a:avLst/>
          </a:prstGeom>
        </p:spPr>
      </p:pic>
    </p:spTree>
    <p:extLst>
      <p:ext uri="{BB962C8B-B14F-4D97-AF65-F5344CB8AC3E}">
        <p14:creationId xmlns:p14="http://schemas.microsoft.com/office/powerpoint/2010/main" val="2608048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Docker Compose</a:t>
            </a:r>
          </a:p>
        </p:txBody>
      </p:sp>
      <p:pic>
        <p:nvPicPr>
          <p:cNvPr id="3" name="Picture 2">
            <a:extLst>
              <a:ext uri="{FF2B5EF4-FFF2-40B4-BE49-F238E27FC236}">
                <a16:creationId xmlns:a16="http://schemas.microsoft.com/office/drawing/2014/main" id="{C68A147E-FC2C-F749-B91F-B179D088B012}"/>
              </a:ext>
            </a:extLst>
          </p:cNvPr>
          <p:cNvPicPr>
            <a:picLocks noChangeAspect="1"/>
          </p:cNvPicPr>
          <p:nvPr/>
        </p:nvPicPr>
        <p:blipFill>
          <a:blip r:embed="rId2"/>
          <a:stretch>
            <a:fillRect/>
          </a:stretch>
        </p:blipFill>
        <p:spPr>
          <a:xfrm>
            <a:off x="7366637" y="504000"/>
            <a:ext cx="4230406" cy="5580185"/>
          </a:xfrm>
          <a:prstGeom prst="rect">
            <a:avLst/>
          </a:prstGeom>
        </p:spPr>
      </p:pic>
      <p:sp>
        <p:nvSpPr>
          <p:cNvPr id="6" name="Text Placeholder">
            <a:extLst>
              <a:ext uri="{FF2B5EF4-FFF2-40B4-BE49-F238E27FC236}">
                <a16:creationId xmlns:a16="http://schemas.microsoft.com/office/drawing/2014/main" id="{9F259361-7A5C-7849-877A-D66A0093DF24}"/>
              </a:ext>
            </a:extLst>
          </p:cNvPr>
          <p:cNvSpPr txBox="1">
            <a:spLocks/>
          </p:cNvSpPr>
          <p:nvPr/>
        </p:nvSpPr>
        <p:spPr>
          <a:xfrm>
            <a:off x="503999" y="1620000"/>
            <a:ext cx="6635355"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a:t>When you only care about </a:t>
            </a:r>
            <a:br>
              <a:rPr lang="en-US" sz="2400" dirty="0"/>
            </a:br>
            <a:r>
              <a:rPr lang="en-US" sz="2400" dirty="0">
                <a:solidFill>
                  <a:schemeClr val="accent1"/>
                </a:solidFill>
              </a:rPr>
              <a:t>one instance</a:t>
            </a:r>
            <a:r>
              <a:rPr lang="en-US" sz="2400" dirty="0"/>
              <a:t>* on one node </a:t>
            </a:r>
            <a:br>
              <a:rPr lang="en-US" sz="2400" dirty="0"/>
            </a:br>
            <a:r>
              <a:rPr lang="en-US" sz="2400" dirty="0"/>
              <a:t>then this is your solution</a:t>
            </a:r>
          </a:p>
          <a:p>
            <a:endParaRPr lang="en-US" sz="2400" dirty="0"/>
          </a:p>
          <a:p>
            <a:pPr algn="r"/>
            <a:r>
              <a:rPr lang="en-US" sz="1400" dirty="0"/>
              <a:t>*of your whole application – it can include many services</a:t>
            </a:r>
          </a:p>
        </p:txBody>
      </p:sp>
    </p:spTree>
    <p:extLst>
      <p:ext uri="{BB962C8B-B14F-4D97-AF65-F5344CB8AC3E}">
        <p14:creationId xmlns:p14="http://schemas.microsoft.com/office/powerpoint/2010/main" val="13216781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AP Hybris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zentacja1" id="{AFD506F8-794B-D14D-A9E5-F42DC1EF521A}" vid="{55029518-3ED1-464D-B627-27BD7444CBE0}"/>
    </a:ext>
  </a:extLst>
</a:theme>
</file>

<file path=ppt/theme/theme2.xml><?xml version="1.0" encoding="utf-8"?>
<a:theme xmlns:a="http://schemas.openxmlformats.org/drawingml/2006/main" name="SAP Hybris Title Slides">
  <a:themeElements>
    <a:clrScheme name="hybrisCEC 2">
      <a:dk1>
        <a:srgbClr val="000000"/>
      </a:dk1>
      <a:lt1>
        <a:srgbClr val="FFFFFF"/>
      </a:lt1>
      <a:dk2>
        <a:srgbClr val="0064C8"/>
      </a:dk2>
      <a:lt2>
        <a:srgbClr val="CCCCCC"/>
      </a:lt2>
      <a:accent1>
        <a:srgbClr val="F0AB00"/>
      </a:accent1>
      <a:accent2>
        <a:srgbClr val="606669"/>
      </a:accent2>
      <a:accent3>
        <a:srgbClr val="003264"/>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Hybris 2018 16x9 black</Template>
  <TotalTime>350</TotalTime>
  <Words>942</Words>
  <Application>Microsoft Macintosh PowerPoint</Application>
  <PresentationFormat>Niestandardowy</PresentationFormat>
  <Paragraphs>198</Paragraphs>
  <Slides>22</Slides>
  <Notes>7</Notes>
  <HiddenSlides>0</HiddenSlides>
  <MMClips>1</MMClips>
  <ScaleCrop>false</ScaleCrop>
  <HeadingPairs>
    <vt:vector size="6" baseType="variant">
      <vt:variant>
        <vt:lpstr>Używane czcionki</vt:lpstr>
      </vt:variant>
      <vt:variant>
        <vt:i4>11</vt:i4>
      </vt:variant>
      <vt:variant>
        <vt:lpstr>Motyw</vt:lpstr>
      </vt:variant>
      <vt:variant>
        <vt:i4>2</vt:i4>
      </vt:variant>
      <vt:variant>
        <vt:lpstr>Tytuły slajdów</vt:lpstr>
      </vt:variant>
      <vt:variant>
        <vt:i4>22</vt:i4>
      </vt:variant>
    </vt:vector>
  </HeadingPairs>
  <TitlesOfParts>
    <vt:vector size="35" baseType="lpstr">
      <vt:lpstr>Arial Unicode MS</vt:lpstr>
      <vt:lpstr>MS PGothic</vt:lpstr>
      <vt:lpstr>ヒラギノ角ゴ ProN W6</vt:lpstr>
      <vt:lpstr>Arial</vt:lpstr>
      <vt:lpstr>Calibri</vt:lpstr>
      <vt:lpstr>Courier New</vt:lpstr>
      <vt:lpstr>DINOT-Bold</vt:lpstr>
      <vt:lpstr>Dosis Medium</vt:lpstr>
      <vt:lpstr>Symbol</vt:lpstr>
      <vt:lpstr>Wingdings</vt:lpstr>
      <vt:lpstr>Wingdings</vt:lpstr>
      <vt:lpstr>SAP Hybris 2018 16x9 black</vt:lpstr>
      <vt:lpstr>SAP Hybris Title Slides</vt:lpstr>
      <vt:lpstr>Devops Community Chapter 2 Czyli: jak przestałem klikać I pokochałem automatyzację</vt:lpstr>
      <vt:lpstr>Prezentacja programu PowerPoint</vt:lpstr>
      <vt:lpstr> </vt:lpstr>
      <vt:lpstr>Agenda</vt:lpstr>
      <vt:lpstr>Hack Your Career</vt:lpstr>
      <vt:lpstr>Timeline of a deployment</vt:lpstr>
      <vt:lpstr>In VM world</vt:lpstr>
      <vt:lpstr>Docker</vt:lpstr>
      <vt:lpstr>Docker Compose</vt:lpstr>
      <vt:lpstr>Container orchestration</vt:lpstr>
      <vt:lpstr>Smarter deployments in Kubernetes</vt:lpstr>
      <vt:lpstr>Helm – The package manager for Kubernetes</vt:lpstr>
      <vt:lpstr>What is Helm?</vt:lpstr>
      <vt:lpstr>Example Chart structure</vt:lpstr>
      <vt:lpstr>The helm repo</vt:lpstr>
      <vt:lpstr>Lets improve the previous deployments</vt:lpstr>
      <vt:lpstr>Some more advanced examples</vt:lpstr>
      <vt:lpstr>Monocular – The helm WebUI</vt:lpstr>
      <vt:lpstr>EFK – Complete logging solution</vt:lpstr>
      <vt:lpstr>Kogo szukamy?</vt:lpstr>
      <vt:lpstr>Networking session </vt:lpstr>
      <vt:lpstr>Thank you.</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Blaszczyk, Jakub</dc:creator>
  <cp:keywords>2018/16:9/black</cp:keywords>
  <cp:lastModifiedBy>Blaszczyk, Jakub</cp:lastModifiedBy>
  <cp:revision>25</cp:revision>
  <dcterms:created xsi:type="dcterms:W3CDTF">2018-05-23T10:05:42Z</dcterms:created>
  <dcterms:modified xsi:type="dcterms:W3CDTF">2018-06-04T10:37:02Z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